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356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FDCF4F-5B8C-41E9-8CA1-1C3836AAE75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468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D181DA9-C58A-45C8-95EA-5E5BD7A706F6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FE5997-E0BF-410A-AB0F-1F401039B408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4284000" y="10155244"/>
            <a:ext cx="3276002" cy="535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1" tIns="44997" rIns="90361" bIns="44997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95025C-5684-4082-9779-B489F889051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Symbol zastępczy obrazu slajdu 2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Symbol zastępczy notatek 3"/>
          <p:cNvSpPr txBox="1">
            <a:spLocks noGrp="1"/>
          </p:cNvSpPr>
          <p:nvPr>
            <p:ph type="body" sz="quarter" idx="1"/>
          </p:nvPr>
        </p:nvSpPr>
        <p:spPr>
          <a:xfrm>
            <a:off x="1006196" y="5078156"/>
            <a:ext cx="5547244" cy="4809241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FF4DEB-6E6A-4B07-B7EB-69FAA9FC5F13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4284000" y="10155244"/>
            <a:ext cx="3276002" cy="535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1" tIns="44997" rIns="90361" bIns="44997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9B9E55-5F7B-4455-85B1-EE4AEDE75AA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de-DE" sz="1200" b="0" i="0" u="none" strike="noStrike" kern="1200" cap="none" spc="0" baseline="0">
              <a:solidFill>
                <a:srgbClr val="45637A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Symbol zastępczy obrazu slajdu 2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Symbol zastępczy notatek 3"/>
          <p:cNvSpPr txBox="1">
            <a:spLocks noGrp="1"/>
          </p:cNvSpPr>
          <p:nvPr>
            <p:ph type="body" sz="quarter" idx="1"/>
          </p:nvPr>
        </p:nvSpPr>
        <p:spPr>
          <a:xfrm>
            <a:off x="1006196" y="5078156"/>
            <a:ext cx="5547244" cy="4809241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9017C9-06F1-4C38-BE9E-B7C35599FA3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4284000" y="10155244"/>
            <a:ext cx="3276002" cy="535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1" tIns="44997" rIns="90361" bIns="44997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5B383D-D93A-4C3A-9E03-AE9AD067F81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de-DE" sz="1200" b="0" i="0" u="none" strike="noStrike" kern="1200" cap="none" spc="0" baseline="0">
              <a:solidFill>
                <a:srgbClr val="45637A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Symbol zastępczy obrazu slajdu 2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Symbol zastępczy notatek 3"/>
          <p:cNvSpPr txBox="1">
            <a:spLocks noGrp="1"/>
          </p:cNvSpPr>
          <p:nvPr>
            <p:ph type="body" sz="quarter" idx="1"/>
          </p:nvPr>
        </p:nvSpPr>
        <p:spPr>
          <a:xfrm>
            <a:off x="1006196" y="5078156"/>
            <a:ext cx="5547244" cy="4809241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46F142-6BDA-46AF-ABC3-E1D571774F9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4284000" y="10155244"/>
            <a:ext cx="3276002" cy="535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1" tIns="44997" rIns="90361" bIns="44997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07684A-660E-45E6-A8F5-E454B15DFE1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de-DE" sz="1200" b="0" i="0" u="none" strike="noStrike" kern="1200" cap="none" spc="0" baseline="0">
              <a:solidFill>
                <a:srgbClr val="45637A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Symbol zastępczy obrazu slajdu 2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Symbol zastępczy notatek 3"/>
          <p:cNvSpPr txBox="1">
            <a:spLocks noGrp="1"/>
          </p:cNvSpPr>
          <p:nvPr>
            <p:ph type="body" sz="quarter" idx="1"/>
          </p:nvPr>
        </p:nvSpPr>
        <p:spPr>
          <a:xfrm>
            <a:off x="1006196" y="5078156"/>
            <a:ext cx="5547244" cy="4809241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DE83A4-F749-4206-9A8B-4766441505B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4284000" y="10155244"/>
            <a:ext cx="3276002" cy="535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1" tIns="44997" rIns="90361" bIns="44997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004A42-F59D-4590-9731-09B42E26F527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de-DE" sz="1200" b="0" i="0" u="none" strike="noStrike" kern="1200" cap="none" spc="0" baseline="0">
              <a:solidFill>
                <a:srgbClr val="45637A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Symbol zastępczy obrazu slajdu 2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Symbol zastępczy notatek 3"/>
          <p:cNvSpPr txBox="1">
            <a:spLocks noGrp="1"/>
          </p:cNvSpPr>
          <p:nvPr>
            <p:ph type="body" sz="quarter" idx="1"/>
          </p:nvPr>
        </p:nvSpPr>
        <p:spPr>
          <a:xfrm>
            <a:off x="1006196" y="5078156"/>
            <a:ext cx="5547244" cy="4809241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F79A98-2882-42FA-A70B-9BCDC32C2D98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9663" y="801688"/>
            <a:ext cx="5341937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006196" y="5078156"/>
            <a:ext cx="5547244" cy="4809241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4F5F6E-5BBC-494C-AC01-612DDC30917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9663" y="801688"/>
            <a:ext cx="5341937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006196" y="5078156"/>
            <a:ext cx="5547244" cy="4809241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E214BD-4019-4DEF-801F-6022CC5B843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9663" y="801688"/>
            <a:ext cx="5341937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006196" y="5078156"/>
            <a:ext cx="5547244" cy="4809241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953AA2-6C99-48C1-90F4-79842B40EBD0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9DE0C-C762-4129-A3C7-809C9DE6DE4B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DA73D4-4AEC-48AE-ADEA-C6613F2D1626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marL="0" indent="0"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3F87D8-9696-438D-B981-5B11A9251CCA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1B79D0-38FB-43A5-96B8-A8CC0654021C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 marL="0" indent="0"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8DB02-D8B1-45A5-8063-E61260B09904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57192" y="1636711"/>
            <a:ext cx="4606920" cy="5399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116516" y="1636711"/>
            <a:ext cx="4606920" cy="5399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3B5B2C-1F1C-443B-BF66-8338A9BD17EC}" type="slidenum">
              <a:rPr/>
              <a:pPr lvl="0"/>
              <a:t>‹#›</a:t>
            </a:fld>
            <a:endParaRPr lang="en-US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 marL="0" indent="0"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 marL="0" indent="0"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8" name="Symbol zastępczy numeru slajdu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9BFD62-F7EC-455C-BFBB-227CD0A3E939}" type="slidenum">
              <a:rPr/>
              <a:pPr lvl="0"/>
              <a:t>‹#›</a:t>
            </a:fld>
            <a:endParaRPr lang="en-US"/>
          </a:p>
        </p:txBody>
      </p:sp>
      <p:sp>
        <p:nvSpPr>
          <p:cNvPr id="9" name="Symbol zastępczy stopki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630465-9610-4B58-AAFC-8AB103302BE6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3" name="Symbol zastępczy numeru slajdu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20662E-46CA-45CD-89DC-9C94AACA6D18}" type="slidenum">
              <a:rPr/>
              <a:pPr lvl="0"/>
              <a:t>‹#›</a:t>
            </a:fld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4BD2B9-6398-4919-9407-26F9C474B054}" type="slidenum">
              <a:rPr/>
              <a:pPr lvl="0"/>
              <a:t>‹#›</a:t>
            </a:fld>
            <a:endParaRPr lang="en-US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6EC79E-DD98-4792-92F4-30BB0CA079AD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 marL="0" indent="0"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2F05B3-18CE-4868-86E1-D5CD92500D33}" type="slidenum">
              <a:rPr/>
              <a:pPr lvl="0"/>
              <a:t>‹#›</a:t>
            </a:fld>
            <a:endParaRPr lang="en-US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B4595-4A35-41A1-A737-43A1AD4B3483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7329492" y="150811"/>
            <a:ext cx="2393954" cy="688498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46047" y="150811"/>
            <a:ext cx="7031041" cy="688498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2A416-B0B9-4804-83EA-846CD4A4DC91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39CE4E-4C5D-4B14-A5AF-3C5B19404087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57563-8636-40ED-A9F0-C3FF8B5EAF33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CF7FC-F139-46D3-A855-4513F358A823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57192" y="1636711"/>
            <a:ext cx="4606920" cy="5399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116516" y="1636711"/>
            <a:ext cx="4606920" cy="5399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164272-A41E-47F1-A75C-9A3EB0AE045B}" type="slidenum">
              <a:rPr/>
              <a:pPr lvl="0"/>
              <a:t>‹#›</a:t>
            </a:fld>
            <a:endParaRPr lang="en-US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8" name="Symbol zastępczy numeru slajdu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3A661E-BB58-4632-B711-20DDDED700E2}" type="slidenum">
              <a:rPr/>
              <a:pPr lvl="0"/>
              <a:t>‹#›</a:t>
            </a:fld>
            <a:endParaRPr lang="en-US"/>
          </a:p>
        </p:txBody>
      </p:sp>
      <p:sp>
        <p:nvSpPr>
          <p:cNvPr id="9" name="Symbol zastępczy stopki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C53737-7EEE-47D4-B4C2-C7E012B7706E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3" name="Symbol zastępczy numeru slajdu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9A1C5C-E026-41A9-945E-D9A4458AC2ED}" type="slidenum">
              <a:rPr/>
              <a:pPr lvl="0"/>
              <a:t>‹#›</a:t>
            </a:fld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F37764-216B-4DD5-B98C-E142F7851505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3F43C6-A495-4E71-BAD1-0F35F720B170}" type="slidenum">
              <a:rPr/>
              <a:pPr lvl="0"/>
              <a:t>‹#›</a:t>
            </a:fld>
            <a:endParaRPr lang="en-US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1C2E88-EBB6-4CF3-95B7-EE4D4154A171}" type="slidenum">
              <a:rPr/>
              <a:pPr lvl="0"/>
              <a:t>‹#›</a:t>
            </a:fld>
            <a:endParaRPr lang="en-US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26C0FF-1DB7-4266-BBA8-60195A4C1A37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7329492" y="150811"/>
            <a:ext cx="2393954" cy="688498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46047" y="150811"/>
            <a:ext cx="7031041" cy="688498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23652-1BB0-44D8-A5AF-8E31F9718CEC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D8FB2D-8A1A-4A06-9560-AD97558F6840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492B10-543F-4CE3-B9BD-D556EAA33070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376D42-5F30-45B3-8C03-4772DD14F3B4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A2B007-0CA0-41E4-B2B2-916B892AB193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808BEC-690A-4911-ADDB-1182D414A7E9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25C3DF-18E3-49E1-AFC6-0DCE8867D592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052894E-2C9C-486A-8737-EA000A61888B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2301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7320"/>
        </a:spcAft>
        <a:buNone/>
        <a:tabLst/>
        <a:defRPr lang="pl-PL" sz="1671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5" descr="LG_Modul1_RGB_74mm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7673763" y="150117"/>
            <a:ext cx="2257196" cy="11271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357118" y="1636199"/>
            <a:ext cx="9365760" cy="53989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357118" y="7113236"/>
            <a:ext cx="7314843" cy="27827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4"/>
          </p:nvPr>
        </p:nvSpPr>
        <p:spPr>
          <a:xfrm>
            <a:off x="7671596" y="7113236"/>
            <a:ext cx="2050916" cy="27827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FC39455-8075-4A8B-9E81-0C4067CFC9F5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tytułu 5"/>
          <p:cNvSpPr txBox="1">
            <a:spLocks noGrp="1"/>
          </p:cNvSpPr>
          <p:nvPr>
            <p:ph type="title"/>
          </p:nvPr>
        </p:nvSpPr>
        <p:spPr>
          <a:xfrm>
            <a:off x="146523" y="150117"/>
            <a:ext cx="7380003" cy="1127162"/>
          </a:xfrm>
          <a:prstGeom prst="rect">
            <a:avLst/>
          </a:prstGeom>
          <a:noFill/>
          <a:ln>
            <a:noFill/>
          </a:ln>
        </p:spPr>
        <p:txBody>
          <a:bodyPr vert="horz" wrap="square" lIns="172803" tIns="0" rIns="172803" bIns="0" anchor="ctr" anchorCtr="0" compatLnSpc="1"/>
          <a:lstStyle/>
          <a:p>
            <a:pPr lvl="0"/>
            <a:endParaRPr lang="pl-PL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3"/>
          </p:nvPr>
        </p:nvSpPr>
        <p:spPr>
          <a:xfrm>
            <a:off x="3447004" y="6886803"/>
            <a:ext cx="319463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2440" b="1" i="0" u="none" strike="noStrike" kern="1200" cap="none" spc="0" baseline="0">
          <a:solidFill>
            <a:srgbClr val="0D5C91"/>
          </a:solidFill>
          <a:uFillTx/>
          <a:latin typeface="LindeDaxPowerPoint" pitchFamily="34"/>
          <a:ea typeface="Microsoft YaHei" pitchFamily="2"/>
          <a:cs typeface="Arial" pitchFamily="2"/>
        </a:defRPr>
      </a:lvl1pPr>
    </p:titleStyle>
    <p:bodyStyle>
      <a:lvl1pPr marL="377281" marR="0" lvl="0" indent="-377281" algn="l" defTabSz="914400" rtl="0" fontAlgn="auto" hangingPunct="0">
        <a:lnSpc>
          <a:spcPct val="110000"/>
        </a:lnSpc>
        <a:spcBef>
          <a:spcPts val="0"/>
        </a:spcBef>
        <a:spcAft>
          <a:spcPts val="660"/>
        </a:spcAft>
        <a:buNone/>
        <a:tabLst>
          <a:tab pos="377281" algn="l"/>
          <a:tab pos="948598" algn="l"/>
          <a:tab pos="1862998" algn="l"/>
          <a:tab pos="2777398" algn="l"/>
          <a:tab pos="3691798" algn="l"/>
          <a:tab pos="4606198" algn="l"/>
          <a:tab pos="5520598" algn="l"/>
          <a:tab pos="6434998" algn="l"/>
          <a:tab pos="7349398" algn="l"/>
          <a:tab pos="8263798" algn="l"/>
          <a:tab pos="9178198" algn="l"/>
          <a:tab pos="10092598" algn="l"/>
        </a:tabLst>
        <a:defRPr lang="pl-PL" sz="1760" b="1" i="0" u="none" strike="noStrike" kern="1200" cap="none" spc="0" baseline="0">
          <a:solidFill>
            <a:srgbClr val="000000"/>
          </a:solidFill>
          <a:uFillTx/>
          <a:latin typeface="LindeDaxPowerPoint" pitchFamily="34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5" descr="LG_Modul1_RGB_74mm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7673763" y="150117"/>
            <a:ext cx="2257196" cy="11271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357118" y="1636199"/>
            <a:ext cx="9365760" cy="53989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357118" y="7113236"/>
            <a:ext cx="7314843" cy="27827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pl-PL"/>
              <a:t>Konferencja Wisła, 30.03.2017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4"/>
          </p:nvPr>
        </p:nvSpPr>
        <p:spPr>
          <a:xfrm>
            <a:off x="7671596" y="7113236"/>
            <a:ext cx="2050916" cy="27827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7419015-BA4C-42D0-AB68-ABBFED1623E7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Symbol zastępczy tytułu 5"/>
          <p:cNvSpPr txBox="1">
            <a:spLocks noGrp="1"/>
          </p:cNvSpPr>
          <p:nvPr>
            <p:ph type="title"/>
          </p:nvPr>
        </p:nvSpPr>
        <p:spPr>
          <a:xfrm>
            <a:off x="146523" y="150117"/>
            <a:ext cx="7380003" cy="1127162"/>
          </a:xfrm>
          <a:prstGeom prst="rect">
            <a:avLst/>
          </a:prstGeom>
          <a:noFill/>
          <a:ln>
            <a:noFill/>
          </a:ln>
        </p:spPr>
        <p:txBody>
          <a:bodyPr vert="horz" wrap="square" lIns="172803" tIns="0" rIns="172803" bIns="0" anchor="ctr" anchorCtr="0" compatLnSpc="1"/>
          <a:lstStyle/>
          <a:p>
            <a:pPr lvl="0"/>
            <a:endParaRPr lang="pl-PL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3"/>
          </p:nvPr>
        </p:nvSpPr>
        <p:spPr>
          <a:xfrm>
            <a:off x="3447004" y="6886803"/>
            <a:ext cx="319463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2440" b="1" i="0" u="none" strike="noStrike" kern="1200" cap="none" spc="0" baseline="0">
          <a:solidFill>
            <a:srgbClr val="0D5C91"/>
          </a:solidFill>
          <a:uFillTx/>
          <a:latin typeface="LindeDaxPowerPoint" pitchFamily="34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0">
        <a:lnSpc>
          <a:spcPct val="110000"/>
        </a:lnSpc>
        <a:spcBef>
          <a:spcPts val="0"/>
        </a:spcBef>
        <a:spcAft>
          <a:spcPts val="66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1760" b="1" i="0" u="none" strike="noStrike" kern="1200" cap="none" spc="0" baseline="0">
          <a:solidFill>
            <a:srgbClr val="000000"/>
          </a:solidFill>
          <a:uFillTx/>
          <a:latin typeface="LindeDaxPowerPoint" pitchFamily="34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0076404" cy="75585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FD1D6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395276" y="5936037"/>
            <a:ext cx="9327236" cy="10990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406322" y="5500920"/>
            <a:ext cx="9327602" cy="15084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D5C91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/>
            </a:r>
            <a:br>
              <a:rPr lang="en-US" sz="3600" b="1" i="0" u="none" strike="noStrike" kern="1200" cap="none" spc="0" baseline="0" dirty="0">
                <a:solidFill>
                  <a:srgbClr val="0D5C91"/>
                </a:solidFill>
                <a:uFillTx/>
                <a:latin typeface="Arial" pitchFamily="18"/>
                <a:ea typeface="Arial" pitchFamily="2"/>
                <a:cs typeface="Arial" pitchFamily="2"/>
              </a:rPr>
            </a:br>
            <a:r>
              <a:rPr lang="pl-PL" sz="3600" b="1" i="0" u="none" strike="noStrike" kern="1200" cap="none" spc="0" baseline="0" dirty="0">
                <a:solidFill>
                  <a:srgbClr val="0D5C91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Inwestycja fotowoltaiczna o mocy </a:t>
            </a:r>
            <a:r>
              <a:rPr lang="pl-PL" sz="3600" b="1" i="0" u="none" strike="noStrike" kern="0" cap="none" spc="0" baseline="0" dirty="0">
                <a:solidFill>
                  <a:srgbClr val="0D5C91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171</a:t>
            </a:r>
            <a:r>
              <a:rPr lang="pl-PL" sz="3600" b="1" i="0" u="none" strike="noStrike" kern="1200" cap="none" spc="0" baseline="0" dirty="0">
                <a:solidFill>
                  <a:srgbClr val="0D5C91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</a:t>
            </a:r>
            <a:r>
              <a:rPr lang="pl-PL" sz="3600" b="1" i="0" u="none" strike="noStrike" kern="1200" cap="none" spc="0" baseline="0" dirty="0" err="1">
                <a:solidFill>
                  <a:srgbClr val="0D5C91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kW</a:t>
            </a:r>
            <a:r>
              <a:rPr lang="pl-PL" sz="3600" b="1" i="0" u="none" strike="noStrike" kern="1200" cap="none" spc="0" baseline="0" dirty="0">
                <a:solidFill>
                  <a:srgbClr val="0D5C91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– Osiedle Dębina</a:t>
            </a:r>
            <a:endParaRPr lang="pl-PL" sz="3600" b="0" i="0" u="none" strike="noStrike" kern="1200" cap="none" spc="0" baseline="0" dirty="0">
              <a:solidFill>
                <a:srgbClr val="00A6D6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5" name="Symbol zastępczy numeru slajdu 2"/>
          <p:cNvSpPr/>
          <p:nvPr/>
        </p:nvSpPr>
        <p:spPr>
          <a:xfrm>
            <a:off x="7671596" y="7113602"/>
            <a:ext cx="2050916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EDB265-6F81-4693-B7B1-25456E7198B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pic>
        <p:nvPicPr>
          <p:cNvPr id="6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80629" cy="4951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 noGrp="1"/>
          </p:cNvSpPr>
          <p:nvPr>
            <p:ph type="title" idx="4294967295"/>
          </p:nvPr>
        </p:nvSpPr>
        <p:spPr>
          <a:xfrm>
            <a:off x="146523" y="150117"/>
            <a:ext cx="7380003" cy="1127162"/>
          </a:xfrm>
          <a:solidFill>
            <a:srgbClr val="BFD1D6"/>
          </a:solidFill>
        </p:spPr>
        <p:txBody>
          <a:bodyPr lIns="172803" rIns="172803"/>
          <a:lstStyle/>
          <a:p>
            <a:pPr lvl="0" hangingPunct="1"/>
            <a:r>
              <a:rPr lang="pl-PL" sz="2400" b="1" dirty="0"/>
              <a:t>Lokalizacja instalacji PV</a:t>
            </a:r>
          </a:p>
        </p:txBody>
      </p:sp>
      <p:sp>
        <p:nvSpPr>
          <p:cNvPr id="3" name="Symbol zastępczy daty 3"/>
          <p:cNvSpPr/>
          <p:nvPr/>
        </p:nvSpPr>
        <p:spPr>
          <a:xfrm>
            <a:off x="357118" y="7113602"/>
            <a:ext cx="7314843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ymbol zastępczy numeru slajdu 4"/>
          <p:cNvSpPr/>
          <p:nvPr/>
        </p:nvSpPr>
        <p:spPr>
          <a:xfrm>
            <a:off x="7671596" y="7113602"/>
            <a:ext cx="2050916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E554F1-6AAA-463E-A06E-839EC7F166B5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5" name="Symbol zastępczy tekstu 5"/>
          <p:cNvSpPr txBox="1">
            <a:spLocks noGrp="1"/>
          </p:cNvSpPr>
          <p:nvPr>
            <p:ph type="body" idx="4294967295"/>
          </p:nvPr>
        </p:nvSpPr>
        <p:spPr>
          <a:xfrm>
            <a:off x="-356" y="1636199"/>
            <a:ext cx="6865196" cy="5398919"/>
          </a:xfrm>
        </p:spPr>
        <p:txBody>
          <a:bodyPr/>
          <a:lstStyle/>
          <a:p>
            <a:pPr lvl="0" hangingPunct="1">
              <a:spcAft>
                <a:spcPts val="600"/>
              </a:spcAft>
            </a:pPr>
            <a:endParaRPr lang="pl-PL"/>
          </a:p>
          <a:p>
            <a:pPr lvl="0" hangingPunct="1">
              <a:spcAft>
                <a:spcPts val="600"/>
              </a:spcAft>
            </a:pPr>
            <a:endParaRPr lang="pl-PL"/>
          </a:p>
          <a:p>
            <a:pPr lvl="0" hangingPunct="1">
              <a:spcAft>
                <a:spcPts val="600"/>
              </a:spcAft>
            </a:pPr>
            <a:endParaRPr lang="pl-PL"/>
          </a:p>
        </p:txBody>
      </p:sp>
      <p:sp>
        <p:nvSpPr>
          <p:cNvPr id="6" name="Rectangle 4"/>
          <p:cNvSpPr/>
          <p:nvPr/>
        </p:nvSpPr>
        <p:spPr>
          <a:xfrm>
            <a:off x="442798" y="1716484"/>
            <a:ext cx="9208437" cy="46846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5999" rIns="0" bIns="0" anchor="t" anchorCtr="0" compatLnSpc="0"/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			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</a:t>
            </a:r>
          </a:p>
        </p:txBody>
      </p:sp>
      <p:sp>
        <p:nvSpPr>
          <p:cNvPr id="7" name="Rectangle 5"/>
          <p:cNvSpPr/>
          <p:nvPr/>
        </p:nvSpPr>
        <p:spPr>
          <a:xfrm>
            <a:off x="404283" y="1636199"/>
            <a:ext cx="9246961" cy="53989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                                                                                </a:t>
            </a:r>
            <a:endParaRPr lang="pl-PL" sz="1600" b="1" i="0" u="sng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1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1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13 Budynków „typ A”,         adres: Poznań, Os. Dębina 1, 2, 3, 4, 5, 6, 7,                                 		                                                                     8, 9, 10, 11, 18, 19</a:t>
            </a:r>
            <a:endParaRPr lang="pl-PL" sz="2000" b="0" i="1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1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3 Budynki „typ B”,               adres: Poznań, Os. Dębina 16A, 17A, 17B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1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3 Budynki „typ C”,               adres: Poznań, Os. Dębina </a:t>
            </a:r>
            <a:r>
              <a:rPr lang="pl-PL" sz="2000" b="0" i="1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16B, 16C, 17C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1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1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</a:t>
            </a:r>
            <a:r>
              <a:rPr lang="pl-PL" sz="20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2 Budynki „typ D”,               adres: Poznań, Os. Dębina </a:t>
            </a:r>
            <a:r>
              <a:rPr lang="pl-PL" sz="2000" b="0" i="1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20-21 oraz 22-23</a:t>
            </a:r>
            <a:endParaRPr lang="pl-PL" sz="2000" b="0" i="1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1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 noGrp="1"/>
          </p:cNvSpPr>
          <p:nvPr>
            <p:ph type="title" idx="4294967295"/>
          </p:nvPr>
        </p:nvSpPr>
        <p:spPr>
          <a:xfrm>
            <a:off x="146523" y="150117"/>
            <a:ext cx="7380003" cy="1127162"/>
          </a:xfrm>
          <a:solidFill>
            <a:srgbClr val="BFD1D6"/>
          </a:solidFill>
        </p:spPr>
        <p:txBody>
          <a:bodyPr lIns="172803" rIns="172803"/>
          <a:lstStyle/>
          <a:p>
            <a:pPr lvl="0" hangingPunct="1"/>
            <a:r>
              <a:rPr lang="pl-PL" sz="2400" b="1" dirty="0"/>
              <a:t>Charakterystyka generatora na budynku</a:t>
            </a:r>
          </a:p>
        </p:txBody>
      </p:sp>
      <p:sp>
        <p:nvSpPr>
          <p:cNvPr id="3" name="Symbol zastępczy daty 3"/>
          <p:cNvSpPr/>
          <p:nvPr/>
        </p:nvSpPr>
        <p:spPr>
          <a:xfrm>
            <a:off x="357118" y="7113602"/>
            <a:ext cx="7314843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ymbol zastępczy numeru slajdu 4"/>
          <p:cNvSpPr/>
          <p:nvPr/>
        </p:nvSpPr>
        <p:spPr>
          <a:xfrm>
            <a:off x="7671596" y="7113602"/>
            <a:ext cx="2050916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EAA0E4-5512-44D6-B28F-79ADA856D62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5" name="Symbol zastępczy tekstu 5"/>
          <p:cNvSpPr txBox="1">
            <a:spLocks noGrp="1"/>
          </p:cNvSpPr>
          <p:nvPr>
            <p:ph type="body" idx="4294967295"/>
          </p:nvPr>
        </p:nvSpPr>
        <p:spPr>
          <a:xfrm>
            <a:off x="-356" y="1636199"/>
            <a:ext cx="6865196" cy="5398919"/>
          </a:xfrm>
        </p:spPr>
        <p:txBody>
          <a:bodyPr/>
          <a:lstStyle/>
          <a:p>
            <a:pPr lvl="0" hangingPunct="1">
              <a:spcAft>
                <a:spcPts val="600"/>
              </a:spcAft>
            </a:pPr>
            <a:endParaRPr lang="pl-PL"/>
          </a:p>
          <a:p>
            <a:pPr lvl="0" hangingPunct="1">
              <a:spcAft>
                <a:spcPts val="600"/>
              </a:spcAft>
            </a:pPr>
            <a:endParaRPr lang="pl-PL"/>
          </a:p>
          <a:p>
            <a:pPr lvl="0" hangingPunct="1">
              <a:spcAft>
                <a:spcPts val="600"/>
              </a:spcAft>
            </a:pPr>
            <a:endParaRPr lang="pl-PL"/>
          </a:p>
        </p:txBody>
      </p:sp>
      <p:sp>
        <p:nvSpPr>
          <p:cNvPr id="6" name="Rectangle 4"/>
          <p:cNvSpPr/>
          <p:nvPr/>
        </p:nvSpPr>
        <p:spPr>
          <a:xfrm>
            <a:off x="442798" y="1716484"/>
            <a:ext cx="9208437" cy="46846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5999" rIns="0" bIns="0" anchor="t" anchorCtr="0" compatLnSpc="0"/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			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</a:t>
            </a:r>
          </a:p>
        </p:txBody>
      </p:sp>
      <p:sp>
        <p:nvSpPr>
          <p:cNvPr id="7" name="Rectangle 5"/>
          <p:cNvSpPr/>
          <p:nvPr/>
        </p:nvSpPr>
        <p:spPr>
          <a:xfrm>
            <a:off x="404283" y="1636199"/>
            <a:ext cx="9246961" cy="53989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Generator energii PV na obiekcie</a:t>
            </a: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:      </a:t>
            </a:r>
            <a:r>
              <a:rPr lang="pl-PL" sz="1600" b="1" i="0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A</a:t>
            </a:r>
            <a:r>
              <a:rPr lang="pl-PL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      </a:t>
            </a:r>
            <a:r>
              <a:rPr lang="pl-PL" sz="1600" b="1" i="0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B</a:t>
            </a:r>
            <a:r>
              <a:rPr lang="pl-PL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 </a:t>
            </a:r>
            <a:r>
              <a:rPr lang="pl-PL" sz="1600" b="1" i="0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C</a:t>
            </a:r>
            <a:r>
              <a:rPr lang="pl-PL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</a:t>
            </a:r>
            <a:r>
              <a:rPr lang="pl-PL" sz="1600" b="1" i="0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D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i="0" u="sng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Panele zorientowane na</a:t>
            </a: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:                         płd.  	        płd-wsch.             płd-wsch.          płd-wsch.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Ilość z paneli słonecznych</a:t>
            </a: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:                    20 szt.                  26 szt.                 20 szt.               26 szt.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Ilość falowników DC/AC</a:t>
            </a: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:                          1 szt.                   1 szt.                   1 szt.                1 szt.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System mocujący</a:t>
            </a: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:</a:t>
            </a:r>
            <a:r>
              <a:rPr lang="pl-PL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                                         		       </a:t>
            </a: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CORAB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Powierzchnia całego generatora</a:t>
            </a: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:             36,9 m2             48,0 m2              36,9 m2            48,0 m2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 noGrp="1"/>
          </p:cNvSpPr>
          <p:nvPr>
            <p:ph type="title" idx="4294967295"/>
          </p:nvPr>
        </p:nvSpPr>
        <p:spPr>
          <a:xfrm>
            <a:off x="146523" y="150117"/>
            <a:ext cx="7380003" cy="1127162"/>
          </a:xfrm>
          <a:solidFill>
            <a:srgbClr val="BFD1D6"/>
          </a:solidFill>
        </p:spPr>
        <p:txBody>
          <a:bodyPr lIns="172803" rIns="172803"/>
          <a:lstStyle/>
          <a:p>
            <a:pPr lvl="0" hangingPunct="1"/>
            <a:r>
              <a:rPr lang="pl-PL" sz="2400" b="1" dirty="0"/>
              <a:t>Wizualizacja projektu</a:t>
            </a:r>
          </a:p>
        </p:txBody>
      </p:sp>
      <p:sp>
        <p:nvSpPr>
          <p:cNvPr id="3" name="Symbol zastępczy daty 3"/>
          <p:cNvSpPr/>
          <p:nvPr/>
        </p:nvSpPr>
        <p:spPr>
          <a:xfrm>
            <a:off x="357118" y="7113602"/>
            <a:ext cx="7314843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ymbol zastępczy numeru slajdu 4"/>
          <p:cNvSpPr/>
          <p:nvPr/>
        </p:nvSpPr>
        <p:spPr>
          <a:xfrm>
            <a:off x="7671596" y="7113602"/>
            <a:ext cx="2050916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0A1023-671A-47ED-9165-F213C174CD1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US" sz="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5" name="Symbol zastępczy tekstu 5"/>
          <p:cNvSpPr txBox="1">
            <a:spLocks noGrp="1"/>
          </p:cNvSpPr>
          <p:nvPr>
            <p:ph type="body" idx="4294967295"/>
          </p:nvPr>
        </p:nvSpPr>
        <p:spPr>
          <a:xfrm>
            <a:off x="-356" y="1636199"/>
            <a:ext cx="6865196" cy="5398919"/>
          </a:xfrm>
        </p:spPr>
        <p:txBody>
          <a:bodyPr/>
          <a:lstStyle/>
          <a:p>
            <a:pPr lvl="0" hangingPunct="1">
              <a:spcAft>
                <a:spcPts val="600"/>
              </a:spcAft>
            </a:pPr>
            <a:endParaRPr lang="pl-PL"/>
          </a:p>
          <a:p>
            <a:pPr lvl="0" hangingPunct="1">
              <a:spcAft>
                <a:spcPts val="600"/>
              </a:spcAft>
            </a:pPr>
            <a:endParaRPr lang="pl-PL"/>
          </a:p>
          <a:p>
            <a:pPr lvl="0" hangingPunct="1">
              <a:spcAft>
                <a:spcPts val="600"/>
              </a:spcAft>
            </a:pPr>
            <a:endParaRPr lang="pl-PL"/>
          </a:p>
        </p:txBody>
      </p:sp>
      <p:sp>
        <p:nvSpPr>
          <p:cNvPr id="6" name="Rectangle 4"/>
          <p:cNvSpPr/>
          <p:nvPr/>
        </p:nvSpPr>
        <p:spPr>
          <a:xfrm>
            <a:off x="1809487" y="1922955"/>
            <a:ext cx="9208437" cy="46846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5999" rIns="0" bIns="0" anchor="t" anchorCtr="0" compatLnSpc="0"/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			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</a:t>
            </a:r>
          </a:p>
        </p:txBody>
      </p:sp>
      <p:sp>
        <p:nvSpPr>
          <p:cNvPr id="7" name="Rectangle 5"/>
          <p:cNvSpPr/>
          <p:nvPr/>
        </p:nvSpPr>
        <p:spPr>
          <a:xfrm>
            <a:off x="404283" y="1636199"/>
            <a:ext cx="9246961" cy="53989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		</a:t>
            </a:r>
            <a:r>
              <a:rPr lang="pl-PL" sz="1600" b="1" i="0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A </a:t>
            </a:r>
            <a:r>
              <a:rPr lang="pl-PL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			</a:t>
            </a:r>
            <a:r>
              <a:rPr lang="pl-PL" sz="1600" b="1" i="0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B</a:t>
            </a: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                                                                       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                                                                              </a:t>
            </a:r>
            <a:endParaRPr lang="pl-PL" sz="1600" b="1" i="0" u="sng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8" name="pole tekstowe 9"/>
          <p:cNvSpPr txBox="1"/>
          <p:nvPr/>
        </p:nvSpPr>
        <p:spPr>
          <a:xfrm>
            <a:off x="2087584" y="4422358"/>
            <a:ext cx="7258626" cy="338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0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C</a:t>
            </a:r>
            <a:r>
              <a:rPr lang="pl-PL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			</a:t>
            </a:r>
            <a:r>
              <a:rPr lang="pl-PL" sz="1600" b="1" i="0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D</a:t>
            </a:r>
            <a:endParaRPr lang="pl-PL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" name="Obraz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2740" y="1980974"/>
            <a:ext cx="4153469" cy="232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851" y="4881990"/>
            <a:ext cx="4124264" cy="232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851" y="1973732"/>
            <a:ext cx="4121008" cy="23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92740" y="4881990"/>
            <a:ext cx="4124264" cy="2317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 noGrp="1"/>
          </p:cNvSpPr>
          <p:nvPr>
            <p:ph type="title" idx="4294967295"/>
          </p:nvPr>
        </p:nvSpPr>
        <p:spPr>
          <a:xfrm>
            <a:off x="146523" y="150117"/>
            <a:ext cx="7380003" cy="1127162"/>
          </a:xfrm>
          <a:solidFill>
            <a:srgbClr val="BFD1D6"/>
          </a:solidFill>
        </p:spPr>
        <p:txBody>
          <a:bodyPr lIns="172803" rIns="172803"/>
          <a:lstStyle/>
          <a:p>
            <a:pPr lvl="0" hangingPunct="1"/>
            <a:r>
              <a:rPr lang="pl-PL" sz="2400" b="1" dirty="0"/>
              <a:t>Dane eksploatacyjne/budynek</a:t>
            </a:r>
          </a:p>
        </p:txBody>
      </p:sp>
      <p:sp>
        <p:nvSpPr>
          <p:cNvPr id="3" name="Symbol zastępczy daty 3"/>
          <p:cNvSpPr/>
          <p:nvPr/>
        </p:nvSpPr>
        <p:spPr>
          <a:xfrm>
            <a:off x="357118" y="7113602"/>
            <a:ext cx="7314843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ymbol zastępczy numeru slajdu 4"/>
          <p:cNvSpPr/>
          <p:nvPr/>
        </p:nvSpPr>
        <p:spPr>
          <a:xfrm>
            <a:off x="7671596" y="7113602"/>
            <a:ext cx="2050916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968AB7-9600-4C89-9BF2-3CEC5229225C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5" name="Symbol zastępczy tekstu 5"/>
          <p:cNvSpPr txBox="1">
            <a:spLocks noGrp="1"/>
          </p:cNvSpPr>
          <p:nvPr>
            <p:ph type="body" idx="4294967295"/>
          </p:nvPr>
        </p:nvSpPr>
        <p:spPr>
          <a:xfrm>
            <a:off x="-356" y="1636199"/>
            <a:ext cx="6865196" cy="5398919"/>
          </a:xfrm>
        </p:spPr>
        <p:txBody>
          <a:bodyPr/>
          <a:lstStyle/>
          <a:p>
            <a:pPr lvl="0" hangingPunct="1">
              <a:spcAft>
                <a:spcPts val="600"/>
              </a:spcAft>
            </a:pPr>
            <a:endParaRPr lang="pl-PL"/>
          </a:p>
          <a:p>
            <a:pPr lvl="0" hangingPunct="1">
              <a:spcAft>
                <a:spcPts val="600"/>
              </a:spcAft>
            </a:pPr>
            <a:endParaRPr lang="pl-PL"/>
          </a:p>
          <a:p>
            <a:pPr lvl="0" hangingPunct="1">
              <a:spcAft>
                <a:spcPts val="600"/>
              </a:spcAft>
            </a:pPr>
            <a:endParaRPr lang="pl-PL"/>
          </a:p>
        </p:txBody>
      </p:sp>
      <p:sp>
        <p:nvSpPr>
          <p:cNvPr id="6" name="Rectangle 4"/>
          <p:cNvSpPr/>
          <p:nvPr/>
        </p:nvSpPr>
        <p:spPr>
          <a:xfrm>
            <a:off x="442798" y="1716484"/>
            <a:ext cx="9208437" cy="46846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5999" rIns="0" bIns="0" anchor="t" anchorCtr="0" compatLnSpc="0"/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			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	</a:t>
            </a:r>
          </a:p>
        </p:txBody>
      </p:sp>
      <p:sp>
        <p:nvSpPr>
          <p:cNvPr id="7" name="Rectangle 5"/>
          <p:cNvSpPr/>
          <p:nvPr/>
        </p:nvSpPr>
        <p:spPr>
          <a:xfrm>
            <a:off x="404283" y="1636199"/>
            <a:ext cx="9595750" cy="53989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                                                      </a:t>
            </a:r>
            <a:r>
              <a:rPr lang="pl-PL" sz="1600" b="1" i="0" u="sng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A</a:t>
            </a:r>
            <a:r>
              <a:rPr lang="pl-PL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</a:t>
            </a:r>
            <a:r>
              <a:rPr lang="pl-PL" sz="1600" b="1" i="0" u="sng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B</a:t>
            </a:r>
            <a:r>
              <a: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</a:t>
            </a:r>
            <a:r>
              <a:rPr lang="pl-PL" sz="1600" b="1" i="0" u="sng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C</a:t>
            </a:r>
            <a:r>
              <a: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</a:t>
            </a:r>
            <a:r>
              <a:rPr lang="pl-PL" sz="1600" b="1" i="0" u="sng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Budynek D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i="0" u="sng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Moc generatora na budynek:                 7,6 </a:t>
            </a:r>
            <a:r>
              <a:rPr lang="pl-PL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kW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        9,9 </a:t>
            </a:r>
            <a:r>
              <a:rPr lang="pl-PL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kW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       7,6 </a:t>
            </a:r>
            <a:r>
              <a:rPr lang="pl-PL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kW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           9,9 </a:t>
            </a:r>
            <a:r>
              <a:rPr lang="pl-PL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kW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1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0" i="1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Przewidywana produkcja </a:t>
            </a:r>
            <a:r>
              <a:rPr lang="pl-PL" sz="1600" b="0" i="1" u="none" strike="noStrike" kern="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z budynku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:   7390 </a:t>
            </a:r>
            <a:r>
              <a:rPr lang="pl-PL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kWh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/rok</a:t>
            </a:r>
            <a:r>
              <a:rPr lang="pl-PL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   9154 </a:t>
            </a:r>
            <a:r>
              <a:rPr lang="pl-PL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kWh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/rok    6980 </a:t>
            </a:r>
            <a:r>
              <a:rPr lang="pl-PL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kWh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/rok     9100 </a:t>
            </a:r>
            <a:r>
              <a:rPr lang="pl-PL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kWh</a:t>
            </a:r>
            <a:r>
              <a:rPr lang="pl-PL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/rok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6523" y="150117"/>
            <a:ext cx="7380003" cy="1127162"/>
          </a:xfrm>
          <a:solidFill>
            <a:srgbClr val="BFD1D6"/>
          </a:solidFill>
        </p:spPr>
        <p:txBody>
          <a:bodyPr lIns="172803" rIns="172803"/>
          <a:lstStyle/>
          <a:p>
            <a:pPr lvl="0" hangingPunct="1"/>
            <a:r>
              <a:rPr lang="pl-PL" sz="2400" b="1" dirty="0"/>
              <a:t>Koszty/budynek</a:t>
            </a:r>
          </a:p>
        </p:txBody>
      </p:sp>
      <p:sp>
        <p:nvSpPr>
          <p:cNvPr id="3" name="Symbol zastępczy numeru slajdu 4"/>
          <p:cNvSpPr/>
          <p:nvPr/>
        </p:nvSpPr>
        <p:spPr>
          <a:xfrm>
            <a:off x="7671596" y="7113602"/>
            <a:ext cx="2050916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D5EC39-4BE5-455C-8C13-9ACA2E429CC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245809" y="1636199"/>
            <a:ext cx="9676400" cy="5398919"/>
          </a:xfrm>
        </p:spPr>
        <p:txBody>
          <a:bodyPr/>
          <a:lstStyle/>
          <a:p>
            <a:pPr lvl="0" hangingPunct="1">
              <a:spcAft>
                <a:spcPts val="750"/>
              </a:spcAft>
            </a:pPr>
            <a:endParaRPr lang="pl-PL" sz="1800" dirty="0"/>
          </a:p>
          <a:p>
            <a:pPr lvl="0" hangingPunct="1">
              <a:spcAft>
                <a:spcPts val="750"/>
              </a:spcAft>
            </a:pPr>
            <a:r>
              <a:rPr lang="pl-PL" sz="1600" dirty="0"/>
              <a:t>                                                                     </a:t>
            </a:r>
            <a:r>
              <a:rPr lang="pl-PL" sz="1600" b="1" u="sng" dirty="0"/>
              <a:t>Budynek A</a:t>
            </a:r>
            <a:r>
              <a:rPr lang="pl-PL" sz="1600" dirty="0"/>
              <a:t>          </a:t>
            </a:r>
            <a:r>
              <a:rPr lang="pl-PL" sz="1600" b="1" u="sng" dirty="0"/>
              <a:t>Budynek B</a:t>
            </a:r>
            <a:r>
              <a:rPr lang="pl-PL" sz="1600" b="1" dirty="0"/>
              <a:t>         </a:t>
            </a:r>
            <a:r>
              <a:rPr lang="pl-PL" sz="1600" b="1" u="sng" dirty="0"/>
              <a:t>Budynek C</a:t>
            </a:r>
            <a:r>
              <a:rPr lang="pl-PL" sz="1600" b="1" dirty="0"/>
              <a:t>       </a:t>
            </a:r>
            <a:r>
              <a:rPr lang="pl-PL" sz="1600" b="1" u="sng" dirty="0"/>
              <a:t>Budynek D</a:t>
            </a:r>
            <a:endParaRPr lang="pl-PL" sz="1600" dirty="0"/>
          </a:p>
          <a:p>
            <a:pPr lvl="0" hangingPunct="1">
              <a:spcAft>
                <a:spcPts val="750"/>
              </a:spcAft>
            </a:pPr>
            <a:endParaRPr lang="pl-PL" sz="1600" dirty="0"/>
          </a:p>
          <a:p>
            <a:pPr lvl="0" hangingPunct="1">
              <a:spcAft>
                <a:spcPts val="750"/>
              </a:spcAft>
            </a:pPr>
            <a:endParaRPr lang="pl-PL" sz="1600" dirty="0"/>
          </a:p>
          <a:p>
            <a:pPr lvl="0" hangingPunct="1">
              <a:spcAft>
                <a:spcPts val="750"/>
              </a:spcAft>
            </a:pPr>
            <a:r>
              <a:rPr lang="pl-PL" sz="1600" i="1" dirty="0"/>
              <a:t>Całkowity koszt inwestycji netto</a:t>
            </a:r>
            <a:r>
              <a:rPr lang="pl-PL" sz="1600" dirty="0"/>
              <a:t>:                    </a:t>
            </a:r>
            <a:r>
              <a:rPr lang="pl-PL" sz="1600" dirty="0" smtClean="0"/>
              <a:t>30 222 </a:t>
            </a:r>
            <a:r>
              <a:rPr lang="pl-PL" sz="1600" dirty="0"/>
              <a:t>zł              </a:t>
            </a:r>
            <a:r>
              <a:rPr lang="pl-PL" sz="1600" dirty="0" smtClean="0"/>
              <a:t>39 368 </a:t>
            </a:r>
            <a:r>
              <a:rPr lang="pl-PL" sz="1600" dirty="0"/>
              <a:t>zł </a:t>
            </a:r>
            <a:r>
              <a:rPr lang="pl-PL" sz="1600" dirty="0" smtClean="0"/>
              <a:t>            30 222 </a:t>
            </a:r>
            <a:r>
              <a:rPr lang="pl-PL" sz="1600" dirty="0"/>
              <a:t>zł            </a:t>
            </a:r>
            <a:r>
              <a:rPr lang="pl-PL" sz="1600" dirty="0" smtClean="0"/>
              <a:t>39 368 </a:t>
            </a:r>
            <a:r>
              <a:rPr lang="pl-PL" sz="1600" dirty="0"/>
              <a:t>zł</a:t>
            </a:r>
          </a:p>
          <a:p>
            <a:pPr lvl="0" hangingPunct="1">
              <a:spcAft>
                <a:spcPts val="750"/>
              </a:spcAft>
            </a:pPr>
            <a:endParaRPr lang="pl-PL" sz="1600" dirty="0"/>
          </a:p>
          <a:p>
            <a:pPr lvl="0" hangingPunct="1">
              <a:spcAft>
                <a:spcPts val="750"/>
              </a:spcAft>
            </a:pPr>
            <a:r>
              <a:rPr lang="pl-PL" sz="1600" i="1" dirty="0"/>
              <a:t>Okres amortyzacji</a:t>
            </a:r>
            <a:r>
              <a:rPr lang="pl-PL" sz="1600" dirty="0"/>
              <a:t>:                                          ok. 6 lat                ok. 7 lat               ok. 7 lat              ok. 7 lat</a:t>
            </a:r>
            <a:endParaRPr lang="pl-PL" sz="1600" u="sng" dirty="0"/>
          </a:p>
          <a:p>
            <a:pPr lvl="0" hangingPunct="1">
              <a:spcAft>
                <a:spcPts val="675"/>
              </a:spcAft>
            </a:pPr>
            <a:endParaRPr lang="pl-PL" sz="1600" dirty="0"/>
          </a:p>
          <a:p>
            <a:pPr lvl="0" hangingPunct="1">
              <a:spcAft>
                <a:spcPts val="675"/>
              </a:spcAft>
            </a:pPr>
            <a:r>
              <a:rPr lang="pl-PL" sz="1600" i="1" dirty="0"/>
              <a:t>Koszt wytworzenia energii elektrycznej</a:t>
            </a:r>
            <a:r>
              <a:rPr lang="pl-PL" sz="1600" dirty="0"/>
              <a:t>:        0,14 zł/</a:t>
            </a:r>
            <a:r>
              <a:rPr lang="pl-PL" sz="1600" dirty="0" err="1"/>
              <a:t>kWh</a:t>
            </a:r>
            <a:r>
              <a:rPr lang="pl-PL" sz="1600" dirty="0"/>
              <a:t>          0,13 zł/</a:t>
            </a:r>
            <a:r>
              <a:rPr lang="pl-PL" sz="1600" dirty="0" err="1"/>
              <a:t>kWh</a:t>
            </a:r>
            <a:r>
              <a:rPr lang="pl-PL" sz="1600" dirty="0"/>
              <a:t>         0,14 zł/</a:t>
            </a:r>
            <a:r>
              <a:rPr lang="pl-PL" sz="1600" dirty="0" err="1"/>
              <a:t>kWh</a:t>
            </a:r>
            <a:r>
              <a:rPr lang="pl-PL" sz="1600" dirty="0"/>
              <a:t>      0,13 zł/</a:t>
            </a:r>
            <a:r>
              <a:rPr lang="pl-PL" sz="1600" dirty="0" err="1"/>
              <a:t>kWh</a:t>
            </a:r>
            <a:endParaRPr lang="pl-PL" sz="1600" dirty="0"/>
          </a:p>
          <a:p>
            <a:pPr lvl="0" hangingPunct="1">
              <a:spcAft>
                <a:spcPts val="675"/>
              </a:spcAft>
            </a:pPr>
            <a:endParaRPr lang="pl-PL" sz="1800" dirty="0"/>
          </a:p>
          <a:p>
            <a:pPr lvl="0" hangingPunct="1">
              <a:spcAft>
                <a:spcPts val="675"/>
              </a:spcAft>
            </a:pP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15775" y="3635821"/>
            <a:ext cx="9864849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15776" y="2339677"/>
            <a:ext cx="9864849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245809" y="1636199"/>
            <a:ext cx="9596280" cy="5398919"/>
          </a:xfrm>
        </p:spPr>
        <p:txBody>
          <a:bodyPr/>
          <a:lstStyle/>
          <a:p>
            <a:pPr lvl="0" hangingPunct="1">
              <a:spcAft>
                <a:spcPts val="750"/>
              </a:spcAft>
            </a:pPr>
            <a:endParaRPr lang="pl-PL" sz="1800" dirty="0">
              <a:solidFill>
                <a:schemeClr val="bg1">
                  <a:lumMod val="95000"/>
                </a:schemeClr>
              </a:solidFill>
            </a:endParaRPr>
          </a:p>
          <a:p>
            <a:pPr lvl="0" hangingPunct="1">
              <a:spcAft>
                <a:spcPts val="750"/>
              </a:spcAft>
            </a:pP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</a:t>
            </a:r>
          </a:p>
          <a:p>
            <a:pPr lvl="0" hangingPunct="1">
              <a:spcAft>
                <a:spcPts val="750"/>
              </a:spcAft>
            </a:pP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Całkowita roczna oszczędność dla wszystkich budynków za 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12 </a:t>
            </a:r>
            <a:r>
              <a:rPr lang="pl-PL" sz="1800" dirty="0" err="1" smtClean="0">
                <a:solidFill>
                  <a:schemeClr val="bg1">
                    <a:lumMod val="95000"/>
                  </a:schemeClr>
                </a:solidFill>
              </a:rPr>
              <a:t>mcy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 2019-2020: ok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100 737 zł</a:t>
            </a:r>
            <a:endParaRPr lang="pl-PL" sz="1800" dirty="0">
              <a:solidFill>
                <a:schemeClr val="bg1">
                  <a:lumMod val="95000"/>
                </a:schemeClr>
              </a:solidFill>
            </a:endParaRPr>
          </a:p>
          <a:p>
            <a:pPr lvl="0" hangingPunct="1">
              <a:spcAft>
                <a:spcPts val="675"/>
              </a:spcAft>
            </a:pP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Średnia roczna oszczędność dla 1 budynku brutto:			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             ok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4 797     zł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	   </a:t>
            </a:r>
          </a:p>
          <a:p>
            <a:pPr lvl="0" hangingPunct="1">
              <a:spcAft>
                <a:spcPts val="675"/>
              </a:spcAft>
            </a:pPr>
            <a:endParaRPr lang="pl-PL" sz="1800" dirty="0">
              <a:solidFill>
                <a:schemeClr val="bg1">
                  <a:lumMod val="95000"/>
                </a:schemeClr>
              </a:solidFill>
            </a:endParaRPr>
          </a:p>
          <a:p>
            <a:pPr lvl="0" hangingPunct="1">
              <a:spcAft>
                <a:spcPts val="750"/>
              </a:spcAft>
            </a:pP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Całkowita roczna oszczędność dla wszystkich budynków za 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12 </a:t>
            </a:r>
            <a:r>
              <a:rPr lang="pl-PL" sz="1800" dirty="0" err="1" smtClean="0">
                <a:solidFill>
                  <a:schemeClr val="bg1">
                    <a:lumMod val="95000"/>
                  </a:schemeClr>
                </a:solidFill>
              </a:rPr>
              <a:t>mcy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 2021-2022: ok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110 047 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zł</a:t>
            </a:r>
          </a:p>
          <a:p>
            <a:pPr lvl="0" hangingPunct="1">
              <a:spcAft>
                <a:spcPts val="675"/>
              </a:spcAft>
            </a:pP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Średnia roczna oszczędność dla 1 budynku brutto:			 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            ok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</a:rPr>
              <a:t>5 240     zł</a:t>
            </a: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	   </a:t>
            </a:r>
          </a:p>
          <a:p>
            <a:pPr lvl="0" hangingPunct="1">
              <a:spcAft>
                <a:spcPts val="675"/>
              </a:spcAft>
            </a:pPr>
            <a:endParaRPr lang="pl-PL" sz="1800" dirty="0">
              <a:solidFill>
                <a:schemeClr val="bg1">
                  <a:lumMod val="95000"/>
                </a:schemeClr>
              </a:solidFill>
            </a:endParaRPr>
          </a:p>
          <a:p>
            <a:pPr lvl="0" hangingPunct="1">
              <a:spcAft>
                <a:spcPts val="675"/>
              </a:spcAft>
            </a:pP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pl-PL" sz="1800" dirty="0">
                <a:solidFill>
                  <a:schemeClr val="bg1">
                    <a:lumMod val="95000"/>
                  </a:schemeClr>
                </a:solidFill>
              </a:rPr>
            </a:br>
            <a:endParaRPr lang="pl-PL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6523" y="150117"/>
            <a:ext cx="7380003" cy="1127162"/>
          </a:xfrm>
          <a:solidFill>
            <a:srgbClr val="BFD1D6"/>
          </a:solidFill>
        </p:spPr>
        <p:txBody>
          <a:bodyPr lIns="172803" rIns="172803"/>
          <a:lstStyle/>
          <a:p>
            <a:pPr lvl="0" hangingPunct="1"/>
            <a:r>
              <a:rPr lang="pl-PL" sz="2400" b="1" dirty="0"/>
              <a:t>Kwota utraconych korzyści- wzrost kosztów energii elektrycznej za lata 2019-2022</a:t>
            </a:r>
          </a:p>
        </p:txBody>
      </p:sp>
      <p:sp>
        <p:nvSpPr>
          <p:cNvPr id="3" name="Symbol zastępczy numeru slajdu 4"/>
          <p:cNvSpPr/>
          <p:nvPr/>
        </p:nvSpPr>
        <p:spPr>
          <a:xfrm>
            <a:off x="7671596" y="7113602"/>
            <a:ext cx="2050916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96FD4D-F858-4926-BE25-5FC70DAB9577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6523" y="150117"/>
            <a:ext cx="7380003" cy="1127162"/>
          </a:xfrm>
          <a:solidFill>
            <a:srgbClr val="BFD1D6"/>
          </a:solidFill>
        </p:spPr>
        <p:txBody>
          <a:bodyPr lIns="172803" rIns="172803"/>
          <a:lstStyle/>
          <a:p>
            <a:pPr lvl="0" hangingPunct="1"/>
            <a:r>
              <a:rPr lang="pl-PL" sz="2400" b="1" dirty="0"/>
              <a:t>Podsumowanie inwestycji - łącznie (21 budynków)</a:t>
            </a:r>
          </a:p>
        </p:txBody>
      </p:sp>
      <p:sp>
        <p:nvSpPr>
          <p:cNvPr id="3" name="Symbol zastępczy numeru slajdu 4"/>
          <p:cNvSpPr/>
          <p:nvPr/>
        </p:nvSpPr>
        <p:spPr>
          <a:xfrm>
            <a:off x="7671596" y="7113602"/>
            <a:ext cx="2050916" cy="278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85495E-BB29-4D1D-94C0-48053BC8BBD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pl-PL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245809" y="1636199"/>
            <a:ext cx="9596280" cy="5398919"/>
          </a:xfrm>
        </p:spPr>
        <p:txBody>
          <a:bodyPr/>
          <a:lstStyle/>
          <a:p>
            <a:pPr lvl="0" hangingPunct="1">
              <a:spcAft>
                <a:spcPts val="750"/>
              </a:spcAft>
            </a:pPr>
            <a:endParaRPr lang="pl-PL" sz="1800" dirty="0"/>
          </a:p>
          <a:p>
            <a:pPr lvl="0" hangingPunct="1">
              <a:spcAft>
                <a:spcPts val="750"/>
              </a:spcAft>
            </a:pPr>
            <a:r>
              <a:rPr lang="pl-PL" sz="1800" dirty="0"/>
              <a:t>                                                                                   </a:t>
            </a:r>
          </a:p>
          <a:p>
            <a:pPr lvl="0" hangingPunct="1">
              <a:spcAft>
                <a:spcPts val="750"/>
              </a:spcAft>
            </a:pPr>
            <a:r>
              <a:rPr lang="pl-PL" sz="1800" i="1" dirty="0"/>
              <a:t>Moc całkowita:                                                             171 </a:t>
            </a:r>
            <a:r>
              <a:rPr lang="pl-PL" sz="1800" i="1" dirty="0" err="1"/>
              <a:t>kW</a:t>
            </a:r>
            <a:endParaRPr lang="pl-PL" sz="1800" i="1" dirty="0"/>
          </a:p>
          <a:p>
            <a:pPr lvl="0" hangingPunct="1">
              <a:spcAft>
                <a:spcPts val="750"/>
              </a:spcAft>
            </a:pPr>
            <a:endParaRPr lang="pl-PL" sz="1800" i="1" dirty="0"/>
          </a:p>
          <a:p>
            <a:pPr lvl="0" hangingPunct="1">
              <a:spcAft>
                <a:spcPts val="750"/>
              </a:spcAft>
            </a:pPr>
            <a:r>
              <a:rPr lang="pl-PL" sz="1800" i="1" dirty="0"/>
              <a:t>Całkowita produkcja roczna:                                   163 </a:t>
            </a:r>
            <a:r>
              <a:rPr lang="pl-PL" sz="1800" i="1" dirty="0" err="1"/>
              <a:t>MWh</a:t>
            </a:r>
            <a:r>
              <a:rPr lang="pl-PL" sz="1800" i="1" dirty="0"/>
              <a:t>/rok                                 </a:t>
            </a:r>
          </a:p>
          <a:p>
            <a:pPr lvl="0" hangingPunct="1">
              <a:spcAft>
                <a:spcPts val="750"/>
              </a:spcAft>
            </a:pPr>
            <a:endParaRPr lang="pl-PL" sz="1800" i="1" dirty="0"/>
          </a:p>
          <a:p>
            <a:pPr lvl="0" hangingPunct="1">
              <a:spcAft>
                <a:spcPts val="750"/>
              </a:spcAft>
            </a:pPr>
            <a:r>
              <a:rPr lang="pl-PL" sz="1800" i="1" dirty="0"/>
              <a:t>Nakłady inwestycyjne netto</a:t>
            </a:r>
            <a:r>
              <a:rPr lang="pl-PL" sz="1800" dirty="0"/>
              <a:t>:                                       </a:t>
            </a:r>
            <a:r>
              <a:rPr lang="pl-PL" sz="1800" dirty="0" smtClean="0"/>
              <a:t>680 000  </a:t>
            </a:r>
            <a:r>
              <a:rPr lang="pl-PL" sz="1800" dirty="0"/>
              <a:t>zł</a:t>
            </a:r>
          </a:p>
          <a:p>
            <a:pPr lvl="0" hangingPunct="1">
              <a:spcAft>
                <a:spcPts val="750"/>
              </a:spcAft>
            </a:pPr>
            <a:endParaRPr lang="pl-PL" sz="1800" dirty="0"/>
          </a:p>
          <a:p>
            <a:pPr lvl="0" hangingPunct="1">
              <a:spcAft>
                <a:spcPts val="750"/>
              </a:spcAft>
            </a:pPr>
            <a:r>
              <a:rPr lang="pl-PL" sz="1800" i="1" dirty="0"/>
              <a:t>Okres amortyzacji</a:t>
            </a:r>
            <a:r>
              <a:rPr lang="pl-PL" sz="1800" dirty="0"/>
              <a:t>:                                                      </a:t>
            </a:r>
            <a:r>
              <a:rPr lang="pl-PL" sz="1800" dirty="0" err="1"/>
              <a:t>max</a:t>
            </a:r>
            <a:r>
              <a:rPr lang="pl-PL" sz="1800" dirty="0"/>
              <a:t>. </a:t>
            </a:r>
            <a:r>
              <a:rPr lang="pl-PL" sz="1800" dirty="0" smtClean="0"/>
              <a:t>8.3 lat</a:t>
            </a:r>
            <a:endParaRPr lang="pl-PL" sz="1800" u="sng" dirty="0"/>
          </a:p>
          <a:p>
            <a:pPr lvl="0" hangingPunct="1">
              <a:spcAft>
                <a:spcPts val="675"/>
              </a:spcAft>
            </a:pPr>
            <a:endParaRPr lang="pl-PL" sz="1800" dirty="0"/>
          </a:p>
          <a:p>
            <a:pPr lvl="0" hangingPunct="1">
              <a:spcAft>
                <a:spcPts val="675"/>
              </a:spcAft>
            </a:pPr>
            <a:r>
              <a:rPr lang="pl-PL" sz="1800" i="1" dirty="0"/>
              <a:t>Średni koszt w przeliczeniu na </a:t>
            </a:r>
            <a:r>
              <a:rPr lang="pl-PL" sz="1800" i="1" dirty="0" err="1"/>
              <a:t>prod</a:t>
            </a:r>
            <a:r>
              <a:rPr lang="pl-PL" sz="1800" i="1" dirty="0"/>
              <a:t>. </a:t>
            </a:r>
            <a:r>
              <a:rPr lang="pl-PL" sz="1800" i="1" dirty="0" err="1"/>
              <a:t>ee</a:t>
            </a:r>
            <a:r>
              <a:rPr lang="pl-PL" sz="1800" dirty="0"/>
              <a:t>:                     </a:t>
            </a:r>
            <a:r>
              <a:rPr lang="pl-PL" sz="1800" dirty="0" smtClean="0"/>
              <a:t>3900 </a:t>
            </a:r>
            <a:r>
              <a:rPr lang="pl-PL" sz="1800" dirty="0"/>
              <a:t>zł         </a:t>
            </a:r>
          </a:p>
          <a:p>
            <a:pPr lvl="0" hangingPunct="1">
              <a:spcAft>
                <a:spcPts val="675"/>
              </a:spcAft>
            </a:pPr>
            <a:endParaRPr lang="pl-PL" sz="1800" dirty="0"/>
          </a:p>
          <a:p>
            <a:pPr lvl="0" hangingPunct="1">
              <a:spcAft>
                <a:spcPts val="675"/>
              </a:spcAft>
            </a:pPr>
            <a:r>
              <a:rPr lang="pl-PL" sz="1800" dirty="0"/>
              <a:t>Powyższa kalkulacja dotyczy realizacji zadania dla wszystkich budynków, w przypadku realizacji zadania w rozbiciu na pojedyncze budynki koszt realizacji będzie wyższy.</a:t>
            </a:r>
          </a:p>
          <a:p>
            <a:pPr lvl="0" hangingPunct="1">
              <a:spcAft>
                <a:spcPts val="675"/>
              </a:spcAft>
            </a:pP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ytuł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ytuł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270</Words>
  <Application>Microsoft Office PowerPoint</Application>
  <PresentationFormat>Niestandardowy</PresentationFormat>
  <Paragraphs>113</Paragraphs>
  <Slides>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Domyślnie</vt:lpstr>
      <vt:lpstr>Tytuł3</vt:lpstr>
      <vt:lpstr>Tytuł2</vt:lpstr>
      <vt:lpstr>Prezentacja programu PowerPoint</vt:lpstr>
      <vt:lpstr>Lokalizacja instalacji PV</vt:lpstr>
      <vt:lpstr>Charakterystyka generatora na budynku</vt:lpstr>
      <vt:lpstr>Wizualizacja projektu</vt:lpstr>
      <vt:lpstr>Dane eksploatacyjne/budynek</vt:lpstr>
      <vt:lpstr>Koszty/budynek</vt:lpstr>
      <vt:lpstr>Kwota utraconych korzyści- wzrost kosztów energii elektrycznej za lata 2019-2022</vt:lpstr>
      <vt:lpstr>Podsumowanie inwestycji - łącznie (21 budynków)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Golak</dc:creator>
  <cp:lastModifiedBy>Użytkownik systemu Windows</cp:lastModifiedBy>
  <cp:revision>47</cp:revision>
  <dcterms:created xsi:type="dcterms:W3CDTF">2020-10-16T17:58:34Z</dcterms:created>
  <dcterms:modified xsi:type="dcterms:W3CDTF">2021-03-24T11:08:12Z</dcterms:modified>
</cp:coreProperties>
</file>