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9750"/>
  <p:notesSz cx="6888163" cy="100203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10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5991" cy="106847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365" y="3061754"/>
            <a:ext cx="6043295" cy="298833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4775" y="8660957"/>
            <a:ext cx="1655958" cy="5234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5991" cy="106847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869" y="1515212"/>
            <a:ext cx="624276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5991" cy="1068759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0124" y="2315078"/>
            <a:ext cx="6034405" cy="0"/>
          </a:xfrm>
          <a:custGeom>
            <a:avLst/>
            <a:gdLst/>
            <a:ahLst/>
            <a:cxnLst/>
            <a:rect l="l" t="t" r="r" b="b"/>
            <a:pathLst>
              <a:path w="6034405">
                <a:moveTo>
                  <a:pt x="0" y="0"/>
                </a:moveTo>
                <a:lnTo>
                  <a:pt x="6033849" y="0"/>
                </a:lnTo>
              </a:path>
            </a:pathLst>
          </a:custGeom>
          <a:ln w="9517">
            <a:solidFill>
              <a:srgbClr val="983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0364" y="142572"/>
            <a:ext cx="1941468" cy="6090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365" y="5284205"/>
            <a:ext cx="6043295" cy="361317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981" y="267700"/>
            <a:ext cx="1779679" cy="36164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0176" y="9129072"/>
            <a:ext cx="59334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13C3C"/>
                </a:solidFill>
                <a:latin typeface="Microsoft Sans Serif"/>
                <a:cs typeface="Microsoft Sans Serif"/>
              </a:rPr>
              <a:t>*przykładowa</a:t>
            </a:r>
            <a:r>
              <a:rPr sz="1000" spc="10" dirty="0">
                <a:solidFill>
                  <a:srgbClr val="213C3C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 err="1">
                <a:solidFill>
                  <a:srgbClr val="213C3C"/>
                </a:solidFill>
                <a:latin typeface="Microsoft Sans Serif"/>
                <a:cs typeface="Microsoft Sans Serif"/>
              </a:rPr>
              <a:t>wizualizacja</a:t>
            </a:r>
            <a:r>
              <a:rPr sz="1000" spc="15" dirty="0">
                <a:solidFill>
                  <a:srgbClr val="213C3C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213C3C"/>
                </a:solidFill>
                <a:latin typeface="Microsoft Sans Serif"/>
                <a:cs typeface="Microsoft Sans Serif"/>
              </a:rPr>
              <a:t>jednego</a:t>
            </a:r>
            <a:r>
              <a:rPr lang="pl-PL" sz="1000" spc="15" dirty="0">
                <a:solidFill>
                  <a:srgbClr val="213C3C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13C3C"/>
                </a:solidFill>
                <a:latin typeface="Microsoft Sans Serif"/>
                <a:cs typeface="Microsoft Sans Serif"/>
              </a:rPr>
              <a:t>z</a:t>
            </a:r>
            <a:r>
              <a:rPr lang="pl-PL" sz="1000" spc="-5" dirty="0">
                <a:solidFill>
                  <a:srgbClr val="213C3C"/>
                </a:solidFill>
                <a:latin typeface="Microsoft Sans Serif"/>
                <a:cs typeface="Microsoft Sans Serif"/>
              </a:rPr>
              <a:t> projektów</a:t>
            </a:r>
            <a:r>
              <a:rPr sz="1000" spc="15" dirty="0">
                <a:solidFill>
                  <a:srgbClr val="213C3C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13C3C"/>
                </a:solidFill>
                <a:latin typeface="Microsoft Sans Serif"/>
                <a:cs typeface="Microsoft Sans Serif"/>
              </a:rPr>
              <a:t>powstających</a:t>
            </a:r>
            <a:r>
              <a:rPr sz="1000" spc="10" dirty="0">
                <a:solidFill>
                  <a:srgbClr val="213C3C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13C3C"/>
                </a:solidFill>
                <a:latin typeface="Microsoft Sans Serif"/>
                <a:cs typeface="Microsoft Sans Serif"/>
              </a:rPr>
              <a:t>w</a:t>
            </a:r>
            <a:r>
              <a:rPr sz="1000" spc="15" dirty="0">
                <a:solidFill>
                  <a:srgbClr val="213C3C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13C3C"/>
                </a:solidFill>
                <a:latin typeface="Microsoft Sans Serif"/>
                <a:cs typeface="Microsoft Sans Serif"/>
              </a:rPr>
              <a:t>ramach</a:t>
            </a:r>
            <a:r>
              <a:rPr sz="1000" spc="15" dirty="0">
                <a:solidFill>
                  <a:srgbClr val="213C3C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13C3C"/>
                </a:solidFill>
                <a:latin typeface="Microsoft Sans Serif"/>
                <a:cs typeface="Microsoft Sans Serif"/>
              </a:rPr>
              <a:t>programu</a:t>
            </a:r>
            <a:r>
              <a:rPr sz="1000" spc="15" dirty="0">
                <a:solidFill>
                  <a:srgbClr val="213C3C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13C3C"/>
                </a:solidFill>
                <a:latin typeface="Microsoft Sans Serif"/>
                <a:cs typeface="Microsoft Sans Serif"/>
              </a:rPr>
              <a:t>Mieszkań</a:t>
            </a:r>
            <a:r>
              <a:rPr sz="1000" spc="15" dirty="0">
                <a:solidFill>
                  <a:srgbClr val="213C3C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213C3C"/>
                </a:solidFill>
                <a:latin typeface="Microsoft Sans Serif"/>
                <a:cs typeface="Microsoft Sans Serif"/>
              </a:rPr>
              <a:t>Lokatorskich</a:t>
            </a:r>
            <a:r>
              <a:rPr sz="1000" spc="10" dirty="0">
                <a:solidFill>
                  <a:srgbClr val="213C3C"/>
                </a:solidFill>
                <a:latin typeface="Microsoft Sans Serif"/>
                <a:cs typeface="Microsoft Sans Serif"/>
              </a:rPr>
              <a:t> 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1645" y="1526505"/>
            <a:ext cx="5796280" cy="33153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823594" marR="786130" algn="ctr">
              <a:lnSpc>
                <a:spcPts val="2320"/>
              </a:lnSpc>
              <a:spcBef>
                <a:spcPts val="375"/>
              </a:spcBef>
              <a:tabLst>
                <a:tab pos="2917190" algn="l"/>
              </a:tabLst>
            </a:pPr>
            <a:r>
              <a:rPr sz="2100" spc="-95" dirty="0">
                <a:solidFill>
                  <a:srgbClr val="213C3C"/>
                </a:solidFill>
                <a:latin typeface="Microsoft Sans Serif"/>
                <a:cs typeface="Microsoft Sans Serif"/>
              </a:rPr>
              <a:t>S</a:t>
            </a:r>
            <a:r>
              <a:rPr sz="2100" spc="5" dirty="0">
                <a:solidFill>
                  <a:srgbClr val="213C3C"/>
                </a:solidFill>
                <a:latin typeface="Microsoft Sans Serif"/>
                <a:cs typeface="Microsoft Sans Serif"/>
              </a:rPr>
              <a:t>P</a:t>
            </a:r>
            <a:r>
              <a:rPr sz="2100" spc="120" dirty="0">
                <a:solidFill>
                  <a:srgbClr val="213C3C"/>
                </a:solidFill>
                <a:latin typeface="Microsoft Sans Serif"/>
                <a:cs typeface="Microsoft Sans Serif"/>
              </a:rPr>
              <a:t>Ó</a:t>
            </a:r>
            <a:r>
              <a:rPr sz="2100" spc="165" dirty="0">
                <a:solidFill>
                  <a:srgbClr val="213C3C"/>
                </a:solidFill>
                <a:latin typeface="Microsoft Sans Serif"/>
                <a:cs typeface="Microsoft Sans Serif"/>
              </a:rPr>
              <a:t>Ł</a:t>
            </a:r>
            <a:r>
              <a:rPr sz="2100" spc="45" dirty="0">
                <a:solidFill>
                  <a:srgbClr val="213C3C"/>
                </a:solidFill>
                <a:latin typeface="Microsoft Sans Serif"/>
                <a:cs typeface="Microsoft Sans Serif"/>
              </a:rPr>
              <a:t>D</a:t>
            </a:r>
            <a:r>
              <a:rPr sz="2100" spc="35" dirty="0">
                <a:solidFill>
                  <a:srgbClr val="213C3C"/>
                </a:solidFill>
                <a:latin typeface="Microsoft Sans Serif"/>
                <a:cs typeface="Microsoft Sans Serif"/>
              </a:rPr>
              <a:t>Z</a:t>
            </a:r>
            <a:r>
              <a:rPr sz="2100" spc="-65" dirty="0">
                <a:solidFill>
                  <a:srgbClr val="213C3C"/>
                </a:solidFill>
                <a:latin typeface="Microsoft Sans Serif"/>
                <a:cs typeface="Microsoft Sans Serif"/>
              </a:rPr>
              <a:t>I</a:t>
            </a:r>
            <a:r>
              <a:rPr sz="2100" spc="-60" dirty="0">
                <a:solidFill>
                  <a:srgbClr val="213C3C"/>
                </a:solidFill>
                <a:latin typeface="Microsoft Sans Serif"/>
                <a:cs typeface="Microsoft Sans Serif"/>
              </a:rPr>
              <a:t>E</a:t>
            </a:r>
            <a:r>
              <a:rPr sz="2100" spc="150" dirty="0">
                <a:solidFill>
                  <a:srgbClr val="213C3C"/>
                </a:solidFill>
                <a:latin typeface="Microsoft Sans Serif"/>
                <a:cs typeface="Microsoft Sans Serif"/>
              </a:rPr>
              <a:t>L</a:t>
            </a:r>
            <a:r>
              <a:rPr sz="2100" spc="55" dirty="0">
                <a:solidFill>
                  <a:srgbClr val="213C3C"/>
                </a:solidFill>
                <a:latin typeface="Microsoft Sans Serif"/>
                <a:cs typeface="Microsoft Sans Serif"/>
              </a:rPr>
              <a:t>N</a:t>
            </a:r>
            <a:r>
              <a:rPr sz="2100" spc="-65" dirty="0">
                <a:solidFill>
                  <a:srgbClr val="213C3C"/>
                </a:solidFill>
                <a:latin typeface="Microsoft Sans Serif"/>
                <a:cs typeface="Microsoft Sans Serif"/>
              </a:rPr>
              <a:t>I</a:t>
            </a:r>
            <a:r>
              <a:rPr sz="2100" spc="45" dirty="0">
                <a:solidFill>
                  <a:srgbClr val="213C3C"/>
                </a:solidFill>
                <a:latin typeface="Microsoft Sans Serif"/>
                <a:cs typeface="Microsoft Sans Serif"/>
              </a:rPr>
              <a:t>A</a:t>
            </a:r>
            <a:r>
              <a:rPr sz="2100" dirty="0">
                <a:solidFill>
                  <a:srgbClr val="213C3C"/>
                </a:solidFill>
                <a:latin typeface="Microsoft Sans Serif"/>
                <a:cs typeface="Microsoft Sans Serif"/>
              </a:rPr>
              <a:t>	</a:t>
            </a:r>
            <a:r>
              <a:rPr sz="2100" spc="85" dirty="0">
                <a:solidFill>
                  <a:srgbClr val="213C3C"/>
                </a:solidFill>
                <a:latin typeface="Microsoft Sans Serif"/>
                <a:cs typeface="Microsoft Sans Serif"/>
              </a:rPr>
              <a:t>M</a:t>
            </a:r>
            <a:r>
              <a:rPr sz="2100" spc="-65" dirty="0">
                <a:solidFill>
                  <a:srgbClr val="213C3C"/>
                </a:solidFill>
                <a:latin typeface="Microsoft Sans Serif"/>
                <a:cs typeface="Microsoft Sans Serif"/>
              </a:rPr>
              <a:t>I</a:t>
            </a:r>
            <a:r>
              <a:rPr sz="2100" spc="-60" dirty="0">
                <a:solidFill>
                  <a:srgbClr val="213C3C"/>
                </a:solidFill>
                <a:latin typeface="Microsoft Sans Serif"/>
                <a:cs typeface="Microsoft Sans Serif"/>
              </a:rPr>
              <a:t>E</a:t>
            </a:r>
            <a:r>
              <a:rPr sz="2100" spc="-95" dirty="0">
                <a:solidFill>
                  <a:srgbClr val="213C3C"/>
                </a:solidFill>
                <a:latin typeface="Microsoft Sans Serif"/>
                <a:cs typeface="Microsoft Sans Serif"/>
              </a:rPr>
              <a:t>S</a:t>
            </a:r>
            <a:r>
              <a:rPr sz="2100" spc="35" dirty="0">
                <a:solidFill>
                  <a:srgbClr val="213C3C"/>
                </a:solidFill>
                <a:latin typeface="Microsoft Sans Serif"/>
                <a:cs typeface="Microsoft Sans Serif"/>
              </a:rPr>
              <a:t>Z</a:t>
            </a:r>
            <a:r>
              <a:rPr sz="2100" spc="-55" dirty="0">
                <a:solidFill>
                  <a:srgbClr val="213C3C"/>
                </a:solidFill>
                <a:latin typeface="Microsoft Sans Serif"/>
                <a:cs typeface="Microsoft Sans Serif"/>
              </a:rPr>
              <a:t>K</a:t>
            </a:r>
            <a:r>
              <a:rPr sz="2100" spc="75" dirty="0">
                <a:solidFill>
                  <a:srgbClr val="213C3C"/>
                </a:solidFill>
                <a:latin typeface="Microsoft Sans Serif"/>
                <a:cs typeface="Microsoft Sans Serif"/>
              </a:rPr>
              <a:t>A</a:t>
            </a:r>
            <a:r>
              <a:rPr sz="2100" spc="55" dirty="0">
                <a:solidFill>
                  <a:srgbClr val="213C3C"/>
                </a:solidFill>
                <a:latin typeface="Microsoft Sans Serif"/>
                <a:cs typeface="Microsoft Sans Serif"/>
              </a:rPr>
              <a:t>N</a:t>
            </a:r>
            <a:r>
              <a:rPr sz="2100" spc="-65" dirty="0">
                <a:solidFill>
                  <a:srgbClr val="213C3C"/>
                </a:solidFill>
                <a:latin typeface="Microsoft Sans Serif"/>
                <a:cs typeface="Microsoft Sans Serif"/>
              </a:rPr>
              <a:t>I</a:t>
            </a:r>
            <a:r>
              <a:rPr sz="2100" spc="120" dirty="0">
                <a:solidFill>
                  <a:srgbClr val="213C3C"/>
                </a:solidFill>
                <a:latin typeface="Microsoft Sans Serif"/>
                <a:cs typeface="Microsoft Sans Serif"/>
              </a:rPr>
              <a:t>O</a:t>
            </a:r>
            <a:r>
              <a:rPr sz="2100" spc="-75" dirty="0">
                <a:solidFill>
                  <a:srgbClr val="213C3C"/>
                </a:solidFill>
                <a:latin typeface="Microsoft Sans Serif"/>
                <a:cs typeface="Microsoft Sans Serif"/>
              </a:rPr>
              <a:t>W</a:t>
            </a:r>
            <a:r>
              <a:rPr sz="2100" spc="25" dirty="0">
                <a:solidFill>
                  <a:srgbClr val="213C3C"/>
                </a:solidFill>
                <a:latin typeface="Microsoft Sans Serif"/>
                <a:cs typeface="Microsoft Sans Serif"/>
              </a:rPr>
              <a:t>A  </a:t>
            </a:r>
            <a:r>
              <a:rPr sz="2100" spc="45" dirty="0">
                <a:solidFill>
                  <a:srgbClr val="213C3C"/>
                </a:solidFill>
                <a:latin typeface="Microsoft Sans Serif"/>
                <a:cs typeface="Microsoft Sans Serif"/>
              </a:rPr>
              <a:t>D</a:t>
            </a:r>
            <a:r>
              <a:rPr sz="2100" spc="-60" dirty="0">
                <a:solidFill>
                  <a:srgbClr val="213C3C"/>
                </a:solidFill>
                <a:latin typeface="Microsoft Sans Serif"/>
                <a:cs typeface="Microsoft Sans Serif"/>
              </a:rPr>
              <a:t>Ę</a:t>
            </a:r>
            <a:r>
              <a:rPr sz="2100" spc="30" dirty="0">
                <a:solidFill>
                  <a:srgbClr val="213C3C"/>
                </a:solidFill>
                <a:latin typeface="Microsoft Sans Serif"/>
                <a:cs typeface="Microsoft Sans Serif"/>
              </a:rPr>
              <a:t>B</a:t>
            </a:r>
            <a:r>
              <a:rPr sz="2100" spc="-65" dirty="0">
                <a:solidFill>
                  <a:srgbClr val="213C3C"/>
                </a:solidFill>
                <a:latin typeface="Microsoft Sans Serif"/>
                <a:cs typeface="Microsoft Sans Serif"/>
              </a:rPr>
              <a:t>I</a:t>
            </a:r>
            <a:r>
              <a:rPr sz="2100" spc="55" dirty="0">
                <a:solidFill>
                  <a:srgbClr val="213C3C"/>
                </a:solidFill>
                <a:latin typeface="Microsoft Sans Serif"/>
                <a:cs typeface="Microsoft Sans Serif"/>
              </a:rPr>
              <a:t>N</a:t>
            </a:r>
            <a:r>
              <a:rPr sz="2100" spc="45" dirty="0">
                <a:solidFill>
                  <a:srgbClr val="213C3C"/>
                </a:solidFill>
                <a:latin typeface="Microsoft Sans Serif"/>
                <a:cs typeface="Microsoft Sans Serif"/>
              </a:rPr>
              <a:t>A</a:t>
            </a:r>
            <a:r>
              <a:rPr sz="2100" spc="-35" dirty="0">
                <a:solidFill>
                  <a:srgbClr val="213C3C"/>
                </a:solidFill>
                <a:latin typeface="Microsoft Sans Serif"/>
                <a:cs typeface="Microsoft Sans Serif"/>
              </a:rPr>
              <a:t> </a:t>
            </a:r>
            <a:r>
              <a:rPr sz="2100" spc="-105" dirty="0">
                <a:solidFill>
                  <a:srgbClr val="213C3C"/>
                </a:solidFill>
                <a:latin typeface="Microsoft Sans Serif"/>
                <a:cs typeface="Microsoft Sans Serif"/>
              </a:rPr>
              <a:t>W</a:t>
            </a:r>
            <a:r>
              <a:rPr sz="2100" spc="-35" dirty="0">
                <a:solidFill>
                  <a:srgbClr val="213C3C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213C3C"/>
                </a:solidFill>
                <a:latin typeface="Microsoft Sans Serif"/>
                <a:cs typeface="Microsoft Sans Serif"/>
              </a:rPr>
              <a:t>P</a:t>
            </a:r>
            <a:r>
              <a:rPr sz="2100" spc="120" dirty="0">
                <a:solidFill>
                  <a:srgbClr val="213C3C"/>
                </a:solidFill>
                <a:latin typeface="Microsoft Sans Serif"/>
                <a:cs typeface="Microsoft Sans Serif"/>
              </a:rPr>
              <a:t>O</a:t>
            </a:r>
            <a:r>
              <a:rPr sz="2100" spc="35" dirty="0">
                <a:solidFill>
                  <a:srgbClr val="213C3C"/>
                </a:solidFill>
                <a:latin typeface="Microsoft Sans Serif"/>
                <a:cs typeface="Microsoft Sans Serif"/>
              </a:rPr>
              <a:t>Z</a:t>
            </a:r>
            <a:r>
              <a:rPr sz="2100" spc="55" dirty="0">
                <a:solidFill>
                  <a:srgbClr val="213C3C"/>
                </a:solidFill>
                <a:latin typeface="Microsoft Sans Serif"/>
                <a:cs typeface="Microsoft Sans Serif"/>
              </a:rPr>
              <a:t>N</a:t>
            </a:r>
            <a:r>
              <a:rPr sz="2100" spc="75" dirty="0">
                <a:solidFill>
                  <a:srgbClr val="213C3C"/>
                </a:solidFill>
                <a:latin typeface="Microsoft Sans Serif"/>
                <a:cs typeface="Microsoft Sans Serif"/>
              </a:rPr>
              <a:t>A</a:t>
            </a:r>
            <a:r>
              <a:rPr sz="2100" spc="55" dirty="0">
                <a:solidFill>
                  <a:srgbClr val="213C3C"/>
                </a:solidFill>
                <a:latin typeface="Microsoft Sans Serif"/>
                <a:cs typeface="Microsoft Sans Serif"/>
              </a:rPr>
              <a:t>N</a:t>
            </a:r>
            <a:r>
              <a:rPr sz="2100" spc="-65" dirty="0">
                <a:solidFill>
                  <a:srgbClr val="213C3C"/>
                </a:solidFill>
                <a:latin typeface="Microsoft Sans Serif"/>
                <a:cs typeface="Microsoft Sans Serif"/>
              </a:rPr>
              <a:t>I</a:t>
            </a:r>
            <a:r>
              <a:rPr sz="2100" spc="-20" dirty="0">
                <a:solidFill>
                  <a:srgbClr val="213C3C"/>
                </a:solidFill>
                <a:latin typeface="Microsoft Sans Serif"/>
                <a:cs typeface="Microsoft Sans Serif"/>
              </a:rPr>
              <a:t>U</a:t>
            </a: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Microsoft Sans Serif"/>
              <a:cs typeface="Microsoft Sans Serif"/>
            </a:endParaRPr>
          </a:p>
          <a:p>
            <a:pPr marL="1313180">
              <a:lnSpc>
                <a:spcPct val="100000"/>
              </a:lnSpc>
            </a:pPr>
            <a:r>
              <a:rPr sz="1650" spc="-35" dirty="0">
                <a:solidFill>
                  <a:srgbClr val="213C3C"/>
                </a:solidFill>
                <a:latin typeface="Microsoft Sans Serif"/>
                <a:cs typeface="Microsoft Sans Serif"/>
              </a:rPr>
              <a:t>Os.</a:t>
            </a:r>
            <a:r>
              <a:rPr sz="1650" spc="-15" dirty="0">
                <a:solidFill>
                  <a:srgbClr val="213C3C"/>
                </a:solidFill>
                <a:latin typeface="Microsoft Sans Serif"/>
                <a:cs typeface="Microsoft Sans Serif"/>
              </a:rPr>
              <a:t> </a:t>
            </a:r>
            <a:r>
              <a:rPr sz="1650" spc="10" dirty="0">
                <a:solidFill>
                  <a:srgbClr val="213C3C"/>
                </a:solidFill>
                <a:latin typeface="Microsoft Sans Serif"/>
                <a:cs typeface="Microsoft Sans Serif"/>
              </a:rPr>
              <a:t>Dębina</a:t>
            </a:r>
            <a:r>
              <a:rPr sz="1650" spc="-15" dirty="0">
                <a:solidFill>
                  <a:srgbClr val="213C3C"/>
                </a:solidFill>
                <a:latin typeface="Microsoft Sans Serif"/>
                <a:cs typeface="Microsoft Sans Serif"/>
              </a:rPr>
              <a:t> </a:t>
            </a:r>
            <a:r>
              <a:rPr sz="1650" spc="45" dirty="0">
                <a:solidFill>
                  <a:srgbClr val="213C3C"/>
                </a:solidFill>
                <a:latin typeface="Microsoft Sans Serif"/>
                <a:cs typeface="Microsoft Sans Serif"/>
              </a:rPr>
              <a:t>106,</a:t>
            </a:r>
            <a:r>
              <a:rPr sz="1650" spc="-15" dirty="0">
                <a:solidFill>
                  <a:srgbClr val="213C3C"/>
                </a:solidFill>
                <a:latin typeface="Microsoft Sans Serif"/>
                <a:cs typeface="Microsoft Sans Serif"/>
              </a:rPr>
              <a:t> </a:t>
            </a:r>
            <a:r>
              <a:rPr sz="1650" spc="95" dirty="0">
                <a:solidFill>
                  <a:srgbClr val="213C3C"/>
                </a:solidFill>
                <a:latin typeface="Microsoft Sans Serif"/>
                <a:cs typeface="Microsoft Sans Serif"/>
              </a:rPr>
              <a:t>61-450</a:t>
            </a:r>
            <a:r>
              <a:rPr sz="1650" spc="-10" dirty="0">
                <a:solidFill>
                  <a:srgbClr val="213C3C"/>
                </a:solidFill>
                <a:latin typeface="Microsoft Sans Serif"/>
                <a:cs typeface="Microsoft Sans Serif"/>
              </a:rPr>
              <a:t> Poznań,</a:t>
            </a:r>
            <a:endParaRPr sz="165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 dirty="0">
              <a:latin typeface="Microsoft Sans Serif"/>
              <a:cs typeface="Microsoft Sans Serif"/>
            </a:endParaRPr>
          </a:p>
          <a:p>
            <a:pPr marL="1305560" marR="1501140" indent="-65405">
              <a:lnSpc>
                <a:spcPts val="1660"/>
              </a:lnSpc>
            </a:pPr>
            <a:r>
              <a:rPr sz="1400" b="1" spc="10" dirty="0">
                <a:solidFill>
                  <a:srgbClr val="213C3C"/>
                </a:solidFill>
                <a:latin typeface="Arial"/>
                <a:cs typeface="Arial"/>
              </a:rPr>
              <a:t>Ankieta</a:t>
            </a:r>
            <a:r>
              <a:rPr sz="1400" b="1" spc="45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13C3C"/>
                </a:solidFill>
                <a:latin typeface="Arial"/>
                <a:cs typeface="Arial"/>
              </a:rPr>
              <a:t>Informacyjna</a:t>
            </a:r>
            <a:r>
              <a:rPr sz="1400" b="1" spc="50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13C3C"/>
                </a:solidFill>
                <a:latin typeface="Arial"/>
                <a:cs typeface="Arial"/>
              </a:rPr>
              <a:t>dla</a:t>
            </a:r>
            <a:r>
              <a:rPr sz="1400" b="1" spc="45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213C3C"/>
                </a:solidFill>
                <a:latin typeface="Arial"/>
                <a:cs typeface="Arial"/>
              </a:rPr>
              <a:t>Członków </a:t>
            </a:r>
            <a:r>
              <a:rPr sz="1400" b="1" spc="-370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213C3C"/>
                </a:solidFill>
                <a:latin typeface="Arial"/>
                <a:cs typeface="Arial"/>
              </a:rPr>
              <a:t>Spółdzielni</a:t>
            </a:r>
            <a:r>
              <a:rPr sz="1400" b="1" spc="35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213C3C"/>
                </a:solidFill>
                <a:latin typeface="Arial"/>
                <a:cs typeface="Arial"/>
              </a:rPr>
              <a:t>Mieszkaniowej</a:t>
            </a:r>
            <a:r>
              <a:rPr sz="1400" b="1" spc="35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213C3C"/>
                </a:solidFill>
                <a:latin typeface="Arial"/>
                <a:cs typeface="Arial"/>
              </a:rPr>
              <a:t>Dębina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Arial"/>
              <a:cs typeface="Arial"/>
            </a:endParaRPr>
          </a:p>
          <a:p>
            <a:pPr marL="12700" marR="5080" algn="ctr">
              <a:lnSpc>
                <a:spcPct val="103200"/>
              </a:lnSpc>
              <a:spcBef>
                <a:spcPts val="1315"/>
              </a:spcBef>
            </a:pPr>
            <a:r>
              <a:rPr sz="1150" b="1" spc="20" dirty="0">
                <a:solidFill>
                  <a:srgbClr val="213C3C"/>
                </a:solidFill>
                <a:latin typeface="Arial"/>
                <a:cs typeface="Arial"/>
              </a:rPr>
              <a:t>Poniższa </a:t>
            </a:r>
            <a:r>
              <a:rPr sz="1150" b="1" spc="50" dirty="0">
                <a:solidFill>
                  <a:srgbClr val="213C3C"/>
                </a:solidFill>
                <a:latin typeface="Arial"/>
                <a:cs typeface="Arial"/>
              </a:rPr>
              <a:t>ankieta </a:t>
            </a:r>
            <a:r>
              <a:rPr sz="1150" b="1" spc="30" dirty="0">
                <a:solidFill>
                  <a:srgbClr val="213C3C"/>
                </a:solidFill>
                <a:latin typeface="Arial"/>
                <a:cs typeface="Arial"/>
              </a:rPr>
              <a:t>skierowana </a:t>
            </a:r>
            <a:r>
              <a:rPr sz="1150" b="1" spc="35" dirty="0">
                <a:solidFill>
                  <a:srgbClr val="213C3C"/>
                </a:solidFill>
                <a:latin typeface="Arial"/>
                <a:cs typeface="Arial"/>
              </a:rPr>
              <a:t>jest </a:t>
            </a:r>
            <a:r>
              <a:rPr sz="1150" b="1" spc="50" dirty="0">
                <a:solidFill>
                  <a:srgbClr val="213C3C"/>
                </a:solidFill>
                <a:latin typeface="Arial"/>
                <a:cs typeface="Arial"/>
              </a:rPr>
              <a:t>do </a:t>
            </a:r>
            <a:r>
              <a:rPr sz="1150" b="1" spc="40" dirty="0">
                <a:solidFill>
                  <a:srgbClr val="213C3C"/>
                </a:solidFill>
                <a:latin typeface="Arial"/>
                <a:cs typeface="Arial"/>
              </a:rPr>
              <a:t>Członków </a:t>
            </a:r>
            <a:r>
              <a:rPr sz="1150" b="1" spc="25" dirty="0">
                <a:solidFill>
                  <a:srgbClr val="213C3C"/>
                </a:solidFill>
                <a:latin typeface="Arial"/>
                <a:cs typeface="Arial"/>
              </a:rPr>
              <a:t>Naszej Spółdzielni, </a:t>
            </a:r>
            <a:r>
              <a:rPr sz="1150" b="1" spc="70" dirty="0">
                <a:solidFill>
                  <a:srgbClr val="213C3C"/>
                </a:solidFill>
                <a:latin typeface="Arial"/>
                <a:cs typeface="Arial"/>
              </a:rPr>
              <a:t>którym </a:t>
            </a:r>
            <a:r>
              <a:rPr sz="1150" b="1" spc="75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35" dirty="0">
                <a:solidFill>
                  <a:srgbClr val="213C3C"/>
                </a:solidFill>
                <a:latin typeface="Arial"/>
                <a:cs typeface="Arial"/>
              </a:rPr>
              <a:t>przysługuje</a:t>
            </a:r>
            <a:r>
              <a:rPr sz="1150" b="1" spc="-35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40" dirty="0">
                <a:solidFill>
                  <a:srgbClr val="213C3C"/>
                </a:solidFill>
                <a:latin typeface="Arial"/>
                <a:cs typeface="Arial"/>
              </a:rPr>
              <a:t>pierwszeństwo</a:t>
            </a:r>
            <a:r>
              <a:rPr sz="1150" b="1" spc="-30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20" dirty="0">
                <a:solidFill>
                  <a:srgbClr val="213C3C"/>
                </a:solidFill>
                <a:latin typeface="Arial"/>
                <a:cs typeface="Arial"/>
              </a:rPr>
              <a:t>w</a:t>
            </a:r>
            <a:r>
              <a:rPr sz="1150" b="1" spc="-30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50" dirty="0">
                <a:solidFill>
                  <a:srgbClr val="213C3C"/>
                </a:solidFill>
                <a:latin typeface="Arial"/>
                <a:cs typeface="Arial"/>
              </a:rPr>
              <a:t>wyborze</a:t>
            </a:r>
            <a:r>
              <a:rPr sz="1150" b="1" spc="-30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30" dirty="0">
                <a:solidFill>
                  <a:srgbClr val="213C3C"/>
                </a:solidFill>
                <a:latin typeface="Arial"/>
                <a:cs typeface="Arial"/>
              </a:rPr>
              <a:t>mieszkań</a:t>
            </a:r>
            <a:r>
              <a:rPr sz="1150" b="1" spc="-30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20" dirty="0">
                <a:solidFill>
                  <a:srgbClr val="213C3C"/>
                </a:solidFill>
                <a:latin typeface="Arial"/>
                <a:cs typeface="Arial"/>
              </a:rPr>
              <a:t>w</a:t>
            </a:r>
            <a:r>
              <a:rPr sz="1150" b="1" spc="-30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30" dirty="0">
                <a:solidFill>
                  <a:srgbClr val="213C3C"/>
                </a:solidFill>
                <a:latin typeface="Arial"/>
                <a:cs typeface="Arial"/>
              </a:rPr>
              <a:t>planowanych</a:t>
            </a:r>
            <a:r>
              <a:rPr sz="1150" b="1" spc="-30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25" dirty="0">
                <a:solidFill>
                  <a:srgbClr val="213C3C"/>
                </a:solidFill>
                <a:latin typeface="Arial"/>
                <a:cs typeface="Arial"/>
              </a:rPr>
              <a:t>inwestycjach.</a:t>
            </a:r>
            <a:endParaRPr sz="1150" dirty="0">
              <a:latin typeface="Arial"/>
              <a:cs typeface="Arial"/>
            </a:endParaRPr>
          </a:p>
          <a:p>
            <a:pPr marL="143510" marR="135890" algn="ctr">
              <a:lnSpc>
                <a:spcPct val="103200"/>
              </a:lnSpc>
            </a:pPr>
            <a:r>
              <a:rPr sz="1150" b="1" spc="50" dirty="0">
                <a:solidFill>
                  <a:srgbClr val="213C3C"/>
                </a:solidFill>
                <a:latin typeface="Arial"/>
                <a:cs typeface="Arial"/>
              </a:rPr>
              <a:t>Zebrane</a:t>
            </a:r>
            <a:r>
              <a:rPr sz="1150" b="1" spc="-35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45" dirty="0">
                <a:solidFill>
                  <a:srgbClr val="213C3C"/>
                </a:solidFill>
                <a:latin typeface="Arial"/>
                <a:cs typeface="Arial"/>
              </a:rPr>
              <a:t>informacje</a:t>
            </a:r>
            <a:r>
              <a:rPr sz="1150" b="1" spc="-30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35" dirty="0">
                <a:solidFill>
                  <a:srgbClr val="213C3C"/>
                </a:solidFill>
                <a:latin typeface="Arial"/>
                <a:cs typeface="Arial"/>
              </a:rPr>
              <a:t>pozwolą</a:t>
            </a:r>
            <a:r>
              <a:rPr sz="1150" b="1" spc="-30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35" dirty="0">
                <a:solidFill>
                  <a:srgbClr val="213C3C"/>
                </a:solidFill>
                <a:latin typeface="Arial"/>
                <a:cs typeface="Arial"/>
              </a:rPr>
              <a:t>nam</a:t>
            </a:r>
            <a:r>
              <a:rPr sz="1150" b="1" spc="-30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20" dirty="0">
                <a:solidFill>
                  <a:srgbClr val="213C3C"/>
                </a:solidFill>
                <a:latin typeface="Arial"/>
                <a:cs typeface="Arial"/>
              </a:rPr>
              <a:t>na</a:t>
            </a:r>
            <a:r>
              <a:rPr sz="1150" b="1" spc="-30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40" dirty="0">
                <a:solidFill>
                  <a:srgbClr val="213C3C"/>
                </a:solidFill>
                <a:latin typeface="Arial"/>
                <a:cs typeface="Arial"/>
              </a:rPr>
              <a:t>stworzenie</a:t>
            </a:r>
            <a:r>
              <a:rPr sz="1150" b="1" spc="-30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50" dirty="0">
                <a:solidFill>
                  <a:srgbClr val="213C3C"/>
                </a:solidFill>
                <a:latin typeface="Arial"/>
                <a:cs typeface="Arial"/>
              </a:rPr>
              <a:t>projektów,</a:t>
            </a:r>
            <a:r>
              <a:rPr sz="1150" b="1" spc="-30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35" dirty="0">
                <a:solidFill>
                  <a:srgbClr val="213C3C"/>
                </a:solidFill>
                <a:latin typeface="Arial"/>
                <a:cs typeface="Arial"/>
              </a:rPr>
              <a:t>dopasowanych </a:t>
            </a:r>
            <a:r>
              <a:rPr sz="1150" b="1" spc="-305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50" dirty="0">
                <a:solidFill>
                  <a:srgbClr val="213C3C"/>
                </a:solidFill>
                <a:latin typeface="Arial"/>
                <a:cs typeface="Arial"/>
              </a:rPr>
              <a:t>do</a:t>
            </a:r>
            <a:r>
              <a:rPr sz="1150" b="1" spc="-40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65" dirty="0">
                <a:solidFill>
                  <a:srgbClr val="213C3C"/>
                </a:solidFill>
                <a:latin typeface="Arial"/>
                <a:cs typeface="Arial"/>
              </a:rPr>
              <a:t>potrzeb</a:t>
            </a:r>
            <a:r>
              <a:rPr sz="1150" b="1" spc="-35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25" dirty="0">
                <a:solidFill>
                  <a:srgbClr val="213C3C"/>
                </a:solidFill>
                <a:latin typeface="Arial"/>
                <a:cs typeface="Arial"/>
              </a:rPr>
              <a:t>Naszych</a:t>
            </a:r>
            <a:r>
              <a:rPr sz="1150" b="1" spc="-35" dirty="0">
                <a:solidFill>
                  <a:srgbClr val="213C3C"/>
                </a:solidFill>
                <a:latin typeface="Arial"/>
                <a:cs typeface="Arial"/>
              </a:rPr>
              <a:t> </a:t>
            </a:r>
            <a:r>
              <a:rPr sz="1150" b="1" spc="35" dirty="0">
                <a:solidFill>
                  <a:srgbClr val="213C3C"/>
                </a:solidFill>
                <a:latin typeface="Arial"/>
                <a:cs typeface="Arial"/>
              </a:rPr>
              <a:t>Członków.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655" y="355080"/>
            <a:ext cx="6340475" cy="18008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R="44450" algn="ctr">
              <a:lnSpc>
                <a:spcPct val="100000"/>
              </a:lnSpc>
              <a:spcBef>
                <a:spcPts val="400"/>
              </a:spcBef>
            </a:pP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130" dirty="0">
                <a:latin typeface="Arial"/>
                <a:cs typeface="Arial"/>
              </a:rPr>
              <a:t>N</a:t>
            </a:r>
            <a:r>
              <a:rPr sz="1600" b="1" spc="-105" dirty="0">
                <a:latin typeface="Arial"/>
                <a:cs typeface="Arial"/>
              </a:rPr>
              <a:t>K</a:t>
            </a:r>
            <a:r>
              <a:rPr sz="1600" b="1" spc="75" dirty="0">
                <a:latin typeface="Arial"/>
                <a:cs typeface="Arial"/>
              </a:rPr>
              <a:t>I</a:t>
            </a:r>
            <a:r>
              <a:rPr sz="1600" b="1" spc="-185" dirty="0">
                <a:latin typeface="Arial"/>
                <a:cs typeface="Arial"/>
              </a:rPr>
              <a:t>E</a:t>
            </a:r>
            <a:r>
              <a:rPr sz="1600" b="1" spc="-65" dirty="0">
                <a:latin typeface="Arial"/>
                <a:cs typeface="Arial"/>
              </a:rPr>
              <a:t>T</a:t>
            </a:r>
            <a:r>
              <a:rPr sz="1600" b="1" spc="-60" dirty="0">
                <a:latin typeface="Arial"/>
                <a:cs typeface="Arial"/>
              </a:rPr>
              <a:t>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DO</a:t>
            </a:r>
            <a:r>
              <a:rPr sz="1600" b="1" spc="-65" dirty="0">
                <a:latin typeface="Arial"/>
                <a:cs typeface="Arial"/>
              </a:rPr>
              <a:t>T</a:t>
            </a:r>
            <a:r>
              <a:rPr sz="1600" b="1" spc="-80" dirty="0">
                <a:latin typeface="Arial"/>
                <a:cs typeface="Arial"/>
              </a:rPr>
              <a:t>Y</a:t>
            </a:r>
            <a:r>
              <a:rPr sz="1600" b="1" spc="-150" dirty="0">
                <a:latin typeface="Arial"/>
                <a:cs typeface="Arial"/>
              </a:rPr>
              <a:t>C</a:t>
            </a:r>
            <a:r>
              <a:rPr sz="1600" b="1" spc="-65" dirty="0">
                <a:latin typeface="Arial"/>
                <a:cs typeface="Arial"/>
              </a:rPr>
              <a:t>ZĄ</a:t>
            </a:r>
            <a:r>
              <a:rPr sz="1600" b="1" spc="-150" dirty="0">
                <a:latin typeface="Arial"/>
                <a:cs typeface="Arial"/>
              </a:rPr>
              <a:t>C</a:t>
            </a:r>
            <a:r>
              <a:rPr sz="1600" b="1" spc="-60" dirty="0">
                <a:latin typeface="Arial"/>
                <a:cs typeface="Arial"/>
              </a:rPr>
              <a:t>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95" dirty="0">
                <a:latin typeface="Arial"/>
                <a:cs typeface="Arial"/>
              </a:rPr>
              <a:t>B</a:t>
            </a:r>
            <a:r>
              <a:rPr sz="1600" b="1" spc="40" dirty="0">
                <a:latin typeface="Arial"/>
                <a:cs typeface="Arial"/>
              </a:rPr>
              <a:t>U</a:t>
            </a:r>
            <a:r>
              <a:rPr sz="1600" b="1" spc="15" dirty="0">
                <a:latin typeface="Arial"/>
                <a:cs typeface="Arial"/>
              </a:rPr>
              <a:t>DO</a:t>
            </a:r>
            <a:r>
              <a:rPr sz="1600" b="1" spc="20" dirty="0">
                <a:latin typeface="Arial"/>
                <a:cs typeface="Arial"/>
              </a:rPr>
              <a:t>W</a:t>
            </a:r>
            <a:r>
              <a:rPr sz="1600" b="1" spc="-75" dirty="0">
                <a:latin typeface="Arial"/>
                <a:cs typeface="Arial"/>
              </a:rPr>
              <a:t>Y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160" dirty="0">
                <a:latin typeface="Arial"/>
                <a:cs typeface="Arial"/>
              </a:rPr>
              <a:t>M</a:t>
            </a:r>
            <a:r>
              <a:rPr sz="1600" b="1" spc="75" dirty="0">
                <a:latin typeface="Arial"/>
                <a:cs typeface="Arial"/>
              </a:rPr>
              <a:t>I</a:t>
            </a:r>
            <a:r>
              <a:rPr sz="1600" b="1" spc="-185" dirty="0">
                <a:latin typeface="Arial"/>
                <a:cs typeface="Arial"/>
              </a:rPr>
              <a:t>E</a:t>
            </a:r>
            <a:r>
              <a:rPr sz="1600" b="1" spc="-200" dirty="0">
                <a:latin typeface="Arial"/>
                <a:cs typeface="Arial"/>
              </a:rPr>
              <a:t>S</a:t>
            </a:r>
            <a:r>
              <a:rPr sz="1600" b="1" spc="-65" dirty="0">
                <a:latin typeface="Arial"/>
                <a:cs typeface="Arial"/>
              </a:rPr>
              <a:t>Z</a:t>
            </a:r>
            <a:r>
              <a:rPr sz="1600" b="1" spc="-105" dirty="0">
                <a:latin typeface="Arial"/>
                <a:cs typeface="Arial"/>
              </a:rPr>
              <a:t>K</a:t>
            </a: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135" dirty="0">
                <a:latin typeface="Arial"/>
                <a:cs typeface="Arial"/>
              </a:rPr>
              <a:t>Ń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85" dirty="0">
                <a:latin typeface="Arial"/>
                <a:cs typeface="Arial"/>
              </a:rPr>
              <a:t>SYSTEMIE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70" dirty="0">
                <a:latin typeface="Arial"/>
                <a:cs typeface="Arial"/>
              </a:rPr>
              <a:t>LOKATORSKIEGO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60" dirty="0">
                <a:latin typeface="Arial"/>
                <a:cs typeface="Arial"/>
              </a:rPr>
              <a:t>PRAWA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DO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LOKALU</a:t>
            </a:r>
            <a:endParaRPr sz="1600" dirty="0">
              <a:latin typeface="Arial"/>
              <a:cs typeface="Arial"/>
            </a:endParaRPr>
          </a:p>
          <a:p>
            <a:pPr marL="12700" marR="5080" algn="ctr">
              <a:lnSpc>
                <a:spcPct val="116399"/>
              </a:lnSpc>
              <a:spcBef>
                <a:spcPts val="1300"/>
              </a:spcBef>
            </a:pPr>
            <a:r>
              <a:rPr sz="1100" spc="-20" dirty="0">
                <a:latin typeface="Microsoft Sans Serif"/>
                <a:cs typeface="Microsoft Sans Serif"/>
              </a:rPr>
              <a:t>Szanowni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Państwo,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Spółdzielnia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Mieszkaniowa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Dębina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w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Poznaniu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rozważa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możliwość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przystąpienia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40" dirty="0">
                <a:latin typeface="Microsoft Sans Serif"/>
                <a:cs typeface="Microsoft Sans Serif"/>
              </a:rPr>
              <a:t>do </a:t>
            </a:r>
            <a:r>
              <a:rPr sz="1100" spc="-27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realizacji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20" dirty="0">
                <a:latin typeface="Microsoft Sans Serif"/>
                <a:cs typeface="Microsoft Sans Serif"/>
              </a:rPr>
              <a:t>projektu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10" dirty="0">
                <a:latin typeface="Microsoft Sans Serif"/>
                <a:cs typeface="Microsoft Sans Serif"/>
              </a:rPr>
              <a:t>budownictwa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mieszkaniowego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w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25" dirty="0">
                <a:latin typeface="Microsoft Sans Serif"/>
                <a:cs typeface="Microsoft Sans Serif"/>
              </a:rPr>
              <a:t>formule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spółdzielczej.</a:t>
            </a:r>
            <a:endParaRPr sz="1100" dirty="0">
              <a:latin typeface="Microsoft Sans Serif"/>
              <a:cs typeface="Microsoft Sans Serif"/>
            </a:endParaRPr>
          </a:p>
          <a:p>
            <a:pPr marL="128270" marR="120650" algn="ctr">
              <a:lnSpc>
                <a:spcPct val="116399"/>
              </a:lnSpc>
              <a:spcBef>
                <a:spcPts val="550"/>
              </a:spcBef>
            </a:pPr>
            <a:r>
              <a:rPr sz="1100" spc="-60" dirty="0">
                <a:latin typeface="Microsoft Sans Serif"/>
                <a:cs typeface="Microsoft Sans Serif"/>
              </a:rPr>
              <a:t>W </a:t>
            </a:r>
            <a:r>
              <a:rPr sz="1100" dirty="0">
                <a:latin typeface="Microsoft Sans Serif"/>
                <a:cs typeface="Microsoft Sans Serif"/>
              </a:rPr>
              <a:t>celu </a:t>
            </a:r>
            <a:r>
              <a:rPr sz="1100" spc="-10" dirty="0">
                <a:latin typeface="Microsoft Sans Serif"/>
                <a:cs typeface="Microsoft Sans Serif"/>
              </a:rPr>
              <a:t>określenia Państwa </a:t>
            </a:r>
            <a:r>
              <a:rPr sz="1100" spc="-15" dirty="0">
                <a:latin typeface="Microsoft Sans Serif"/>
                <a:cs typeface="Microsoft Sans Serif"/>
              </a:rPr>
              <a:t>oczekiwań, </a:t>
            </a:r>
            <a:r>
              <a:rPr sz="1100" spc="-10" dirty="0">
                <a:latin typeface="Microsoft Sans Serif"/>
                <a:cs typeface="Microsoft Sans Serif"/>
              </a:rPr>
              <a:t>zwracamy </a:t>
            </a:r>
            <a:r>
              <a:rPr sz="1100" spc="-25" dirty="0">
                <a:latin typeface="Microsoft Sans Serif"/>
                <a:cs typeface="Microsoft Sans Serif"/>
              </a:rPr>
              <a:t>się </a:t>
            </a:r>
            <a:r>
              <a:rPr sz="1100" spc="-40" dirty="0">
                <a:latin typeface="Microsoft Sans Serif"/>
                <a:cs typeface="Microsoft Sans Serif"/>
              </a:rPr>
              <a:t>z </a:t>
            </a:r>
            <a:r>
              <a:rPr sz="1100" spc="5" dirty="0">
                <a:latin typeface="Microsoft Sans Serif"/>
                <a:cs typeface="Microsoft Sans Serif"/>
              </a:rPr>
              <a:t>prośbą </a:t>
            </a:r>
            <a:r>
              <a:rPr sz="1100" spc="40" dirty="0">
                <a:latin typeface="Microsoft Sans Serif"/>
                <a:cs typeface="Microsoft Sans Serif"/>
              </a:rPr>
              <a:t>o </a:t>
            </a:r>
            <a:r>
              <a:rPr sz="1100" dirty="0">
                <a:latin typeface="Microsoft Sans Serif"/>
                <a:cs typeface="Microsoft Sans Serif"/>
              </a:rPr>
              <a:t>wypełnienie </a:t>
            </a:r>
            <a:r>
              <a:rPr sz="1100" spc="-20" dirty="0">
                <a:latin typeface="Microsoft Sans Serif"/>
                <a:cs typeface="Microsoft Sans Serif"/>
              </a:rPr>
              <a:t>niniejszej </a:t>
            </a:r>
            <a:r>
              <a:rPr sz="1100" spc="5" dirty="0">
                <a:latin typeface="Microsoft Sans Serif"/>
                <a:cs typeface="Microsoft Sans Serif"/>
              </a:rPr>
              <a:t>ankiety 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znajdującej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się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na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10" dirty="0">
                <a:latin typeface="Microsoft Sans Serif"/>
                <a:cs typeface="Microsoft Sans Serif"/>
              </a:rPr>
              <a:t>stronie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spółdzielni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lub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dostarczenie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jej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w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wersji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papierowej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40" dirty="0">
                <a:latin typeface="Microsoft Sans Serif"/>
                <a:cs typeface="Microsoft Sans Serif"/>
              </a:rPr>
              <a:t>do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siedziby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Spółdzielni </a:t>
            </a:r>
            <a:r>
              <a:rPr sz="1100" spc="-27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Mieszkaniowej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Dębina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w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Poznaniu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594" y="8394870"/>
            <a:ext cx="6034405" cy="1294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700"/>
              </a:lnSpc>
              <a:spcBef>
                <a:spcPts val="100"/>
              </a:spcBef>
            </a:pPr>
            <a:r>
              <a:rPr sz="900" b="1" spc="10" dirty="0">
                <a:latin typeface="Arial"/>
                <a:cs typeface="Arial"/>
              </a:rPr>
              <a:t>Oświadczam, </a:t>
            </a:r>
            <a:r>
              <a:rPr sz="900" b="1" spc="5" dirty="0">
                <a:latin typeface="Arial"/>
                <a:cs typeface="Arial"/>
              </a:rPr>
              <a:t>że </a:t>
            </a:r>
            <a:r>
              <a:rPr sz="900" b="1" spc="35" dirty="0">
                <a:latin typeface="Arial"/>
                <a:cs typeface="Arial"/>
              </a:rPr>
              <a:t>wyrażam </a:t>
            </a:r>
            <a:r>
              <a:rPr sz="900" b="1" spc="-5" dirty="0">
                <a:latin typeface="Arial"/>
                <a:cs typeface="Arial"/>
              </a:rPr>
              <a:t>zgodę </a:t>
            </a:r>
            <a:r>
              <a:rPr sz="900" b="1" spc="35" dirty="0">
                <a:latin typeface="Arial"/>
                <a:cs typeface="Arial"/>
              </a:rPr>
              <a:t>na </a:t>
            </a:r>
            <a:r>
              <a:rPr sz="900" b="1" spc="30" dirty="0">
                <a:latin typeface="Arial"/>
                <a:cs typeface="Arial"/>
              </a:rPr>
              <a:t>przetwarzanie </a:t>
            </a:r>
            <a:r>
              <a:rPr sz="900" b="1" spc="15" dirty="0">
                <a:latin typeface="Arial"/>
                <a:cs typeface="Arial"/>
              </a:rPr>
              <a:t>moich danych </a:t>
            </a:r>
            <a:r>
              <a:rPr sz="900" b="1" dirty="0">
                <a:latin typeface="Arial"/>
                <a:cs typeface="Arial"/>
              </a:rPr>
              <a:t>osobowych </a:t>
            </a:r>
            <a:r>
              <a:rPr sz="900" b="1" spc="10" dirty="0">
                <a:latin typeface="Arial"/>
                <a:cs typeface="Arial"/>
              </a:rPr>
              <a:t>przez </a:t>
            </a:r>
            <a:r>
              <a:rPr sz="900" b="1" spc="5" dirty="0">
                <a:latin typeface="Arial"/>
                <a:cs typeface="Arial"/>
              </a:rPr>
              <a:t>Spółdzielnię 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Mieszkaniową </a:t>
            </a:r>
            <a:r>
              <a:rPr sz="900" b="1" spc="20" dirty="0">
                <a:latin typeface="Arial"/>
                <a:cs typeface="Arial"/>
              </a:rPr>
              <a:t>Dębina </a:t>
            </a:r>
            <a:r>
              <a:rPr sz="900" b="1" spc="65" dirty="0">
                <a:latin typeface="Arial"/>
                <a:cs typeface="Arial"/>
              </a:rPr>
              <a:t>w </a:t>
            </a:r>
            <a:r>
              <a:rPr sz="900" b="1" spc="10" dirty="0">
                <a:latin typeface="Arial"/>
                <a:cs typeface="Arial"/>
              </a:rPr>
              <a:t>Poznaniu </a:t>
            </a:r>
            <a:r>
              <a:rPr sz="900" b="1" spc="20" dirty="0">
                <a:latin typeface="Arial"/>
                <a:cs typeface="Arial"/>
              </a:rPr>
              <a:t>oraz </a:t>
            </a:r>
            <a:r>
              <a:rPr sz="900" b="1" spc="-25" dirty="0">
                <a:latin typeface="Arial"/>
                <a:cs typeface="Arial"/>
              </a:rPr>
              <a:t>GRI </a:t>
            </a:r>
            <a:r>
              <a:rPr sz="900" b="1" dirty="0">
                <a:latin typeface="Arial"/>
                <a:cs typeface="Arial"/>
              </a:rPr>
              <a:t>Polska </a:t>
            </a:r>
            <a:r>
              <a:rPr sz="900" b="1" spc="-30" dirty="0">
                <a:latin typeface="Arial"/>
                <a:cs typeface="Arial"/>
              </a:rPr>
              <a:t>Sp. </a:t>
            </a:r>
            <a:r>
              <a:rPr sz="900" b="1" spc="-15" dirty="0">
                <a:latin typeface="Arial"/>
                <a:cs typeface="Arial"/>
              </a:rPr>
              <a:t>z </a:t>
            </a:r>
            <a:r>
              <a:rPr sz="900" b="1" dirty="0">
                <a:latin typeface="Arial"/>
                <a:cs typeface="Arial"/>
              </a:rPr>
              <a:t>o.o, </a:t>
            </a:r>
            <a:r>
              <a:rPr sz="900" b="1" spc="5" dirty="0">
                <a:latin typeface="Arial"/>
                <a:cs typeface="Arial"/>
              </a:rPr>
              <a:t>zgodnie </a:t>
            </a:r>
            <a:r>
              <a:rPr sz="900" b="1" spc="-15" dirty="0">
                <a:latin typeface="Arial"/>
                <a:cs typeface="Arial"/>
              </a:rPr>
              <a:t>z </a:t>
            </a:r>
            <a:r>
              <a:rPr sz="900" b="1" spc="30" dirty="0">
                <a:latin typeface="Arial"/>
                <a:cs typeface="Arial"/>
              </a:rPr>
              <a:t>ustawą </a:t>
            </a:r>
            <a:r>
              <a:rPr sz="900" b="1" spc="-15" dirty="0">
                <a:latin typeface="Arial"/>
                <a:cs typeface="Arial"/>
              </a:rPr>
              <a:t>z </a:t>
            </a:r>
            <a:r>
              <a:rPr sz="900" b="1" spc="25" dirty="0">
                <a:latin typeface="Arial"/>
                <a:cs typeface="Arial"/>
              </a:rPr>
              <a:t>dnia </a:t>
            </a:r>
            <a:r>
              <a:rPr sz="900" b="1" spc="10" dirty="0">
                <a:latin typeface="Arial"/>
                <a:cs typeface="Arial"/>
              </a:rPr>
              <a:t>29 </a:t>
            </a:r>
            <a:r>
              <a:rPr sz="900" b="1" spc="20" dirty="0">
                <a:latin typeface="Arial"/>
                <a:cs typeface="Arial"/>
              </a:rPr>
              <a:t>września </a:t>
            </a:r>
            <a:r>
              <a:rPr sz="900" b="1" spc="5" dirty="0">
                <a:latin typeface="Arial"/>
                <a:cs typeface="Arial"/>
              </a:rPr>
              <a:t>1997 </a:t>
            </a:r>
            <a:r>
              <a:rPr sz="900" b="1" spc="25" dirty="0">
                <a:latin typeface="Arial"/>
                <a:cs typeface="Arial"/>
              </a:rPr>
              <a:t>r. </a:t>
            </a:r>
            <a:r>
              <a:rPr sz="900" b="1" spc="5" dirty="0">
                <a:latin typeface="Arial"/>
                <a:cs typeface="Arial"/>
              </a:rPr>
              <a:t>o 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ochronie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danych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osobowych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(tj.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Dz.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U.</a:t>
            </a:r>
            <a:r>
              <a:rPr sz="900" b="1" spc="-15" dirty="0">
                <a:latin typeface="Arial"/>
                <a:cs typeface="Arial"/>
              </a:rPr>
              <a:t> z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2002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r.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45" dirty="0">
                <a:latin typeface="Arial"/>
                <a:cs typeface="Arial"/>
              </a:rPr>
              <a:t>nr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101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poz.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926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ze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zm.)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35" dirty="0">
                <a:latin typeface="Arial"/>
                <a:cs typeface="Arial"/>
              </a:rPr>
              <a:t>na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20" dirty="0">
                <a:latin typeface="Arial"/>
                <a:cs typeface="Arial"/>
              </a:rPr>
              <a:t>potrzeby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20" dirty="0">
                <a:latin typeface="Arial"/>
                <a:cs typeface="Arial"/>
              </a:rPr>
              <a:t>związane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z </a:t>
            </a:r>
            <a:r>
              <a:rPr sz="900" b="1" spc="20" dirty="0">
                <a:latin typeface="Arial"/>
                <a:cs typeface="Arial"/>
              </a:rPr>
              <a:t>prowadzoną 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przez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Spółdzielnię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Mieszkaniową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20" dirty="0">
                <a:latin typeface="Arial"/>
                <a:cs typeface="Arial"/>
              </a:rPr>
              <a:t>Dębina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65" dirty="0">
                <a:latin typeface="Arial"/>
                <a:cs typeface="Arial"/>
              </a:rPr>
              <a:t>w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Poznaniu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20" dirty="0">
                <a:latin typeface="Arial"/>
                <a:cs typeface="Arial"/>
              </a:rPr>
              <a:t>oraz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GRI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Polska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30" dirty="0">
                <a:latin typeface="Arial"/>
                <a:cs typeface="Arial"/>
              </a:rPr>
              <a:t>Sp.</a:t>
            </a:r>
            <a:r>
              <a:rPr sz="900" b="1" spc="-15" dirty="0">
                <a:latin typeface="Arial"/>
                <a:cs typeface="Arial"/>
              </a:rPr>
              <a:t> z </a:t>
            </a:r>
            <a:r>
              <a:rPr sz="900" b="1" dirty="0">
                <a:latin typeface="Arial"/>
                <a:cs typeface="Arial"/>
              </a:rPr>
              <a:t>o.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o,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działalnością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35" dirty="0">
                <a:latin typeface="Arial"/>
                <a:cs typeface="Arial"/>
              </a:rPr>
              <a:t>statutową.</a:t>
            </a:r>
            <a:endParaRPr sz="900" dirty="0">
              <a:latin typeface="Arial"/>
              <a:cs typeface="Arial"/>
            </a:endParaRPr>
          </a:p>
          <a:p>
            <a:pPr marL="12700" marR="25400" algn="just">
              <a:lnSpc>
                <a:spcPct val="115700"/>
              </a:lnSpc>
            </a:pPr>
            <a:r>
              <a:rPr sz="900" b="1" spc="30" dirty="0">
                <a:latin typeface="Arial"/>
                <a:cs typeface="Arial"/>
              </a:rPr>
              <a:t>Administratorem </a:t>
            </a:r>
            <a:r>
              <a:rPr sz="900" b="1" spc="10" dirty="0">
                <a:latin typeface="Arial"/>
                <a:cs typeface="Arial"/>
              </a:rPr>
              <a:t>podanych </a:t>
            </a:r>
            <a:r>
              <a:rPr sz="900" b="1" spc="65" dirty="0">
                <a:latin typeface="Arial"/>
                <a:cs typeface="Arial"/>
              </a:rPr>
              <a:t>w </a:t>
            </a:r>
            <a:r>
              <a:rPr sz="900" b="1" spc="30" dirty="0">
                <a:latin typeface="Arial"/>
                <a:cs typeface="Arial"/>
              </a:rPr>
              <a:t>formularzu </a:t>
            </a:r>
            <a:r>
              <a:rPr sz="900" b="1" spc="15" dirty="0">
                <a:latin typeface="Arial"/>
                <a:cs typeface="Arial"/>
              </a:rPr>
              <a:t>danych </a:t>
            </a:r>
            <a:r>
              <a:rPr sz="900" b="1" dirty="0">
                <a:latin typeface="Arial"/>
                <a:cs typeface="Arial"/>
              </a:rPr>
              <a:t>osobowych </a:t>
            </a:r>
            <a:r>
              <a:rPr sz="900" b="1" spc="15" dirty="0">
                <a:latin typeface="Arial"/>
                <a:cs typeface="Arial"/>
              </a:rPr>
              <a:t>jest </a:t>
            </a:r>
            <a:r>
              <a:rPr sz="900" b="1" spc="5" dirty="0">
                <a:latin typeface="Arial"/>
                <a:cs typeface="Arial"/>
              </a:rPr>
              <a:t>Spółdzielnia </a:t>
            </a:r>
            <a:r>
              <a:rPr sz="900" b="1" spc="25" dirty="0">
                <a:latin typeface="Arial"/>
                <a:cs typeface="Arial"/>
              </a:rPr>
              <a:t>Mieszkaniowa </a:t>
            </a:r>
            <a:r>
              <a:rPr sz="900" b="1" spc="20" dirty="0">
                <a:latin typeface="Arial"/>
                <a:cs typeface="Arial"/>
              </a:rPr>
              <a:t>Dębina </a:t>
            </a:r>
            <a:r>
              <a:rPr sz="900" b="1" spc="65" dirty="0">
                <a:latin typeface="Arial"/>
                <a:cs typeface="Arial"/>
              </a:rPr>
              <a:t>w </a:t>
            </a:r>
            <a:r>
              <a:rPr sz="900" b="1" spc="7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Poznaniu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20" dirty="0">
                <a:latin typeface="Arial"/>
                <a:cs typeface="Arial"/>
              </a:rPr>
              <a:t>oraz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GRI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Polska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30" dirty="0">
                <a:latin typeface="Arial"/>
                <a:cs typeface="Arial"/>
              </a:rPr>
              <a:t>Sp.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z </a:t>
            </a:r>
            <a:r>
              <a:rPr sz="900" b="1" dirty="0">
                <a:latin typeface="Arial"/>
                <a:cs typeface="Arial"/>
              </a:rPr>
              <a:t>o.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o</a:t>
            </a:r>
            <a:r>
              <a:rPr sz="900" b="1" spc="-15" dirty="0">
                <a:latin typeface="Arial"/>
                <a:cs typeface="Arial"/>
              </a:rPr>
              <a:t> z </a:t>
            </a:r>
            <a:r>
              <a:rPr sz="900" b="1" spc="5" dirty="0">
                <a:latin typeface="Arial"/>
                <a:cs typeface="Arial"/>
              </a:rPr>
              <a:t>siedzibą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65" dirty="0">
                <a:latin typeface="Arial"/>
                <a:cs typeface="Arial"/>
              </a:rPr>
              <a:t>w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Gdańsku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przy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30" dirty="0">
                <a:latin typeface="Arial"/>
                <a:cs typeface="Arial"/>
              </a:rPr>
              <a:t>ul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Solikowskiego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20" dirty="0">
                <a:latin typeface="Arial"/>
                <a:cs typeface="Arial"/>
              </a:rPr>
              <a:t>1A/13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55" dirty="0">
                <a:latin typeface="Arial"/>
                <a:cs typeface="Arial"/>
              </a:rPr>
              <a:t>Na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20" dirty="0">
                <a:latin typeface="Arial"/>
                <a:cs typeface="Arial"/>
              </a:rPr>
              <a:t>podstawie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45" dirty="0">
                <a:latin typeface="Arial"/>
                <a:cs typeface="Arial"/>
              </a:rPr>
              <a:t>art.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24 </a:t>
            </a:r>
            <a:r>
              <a:rPr sz="900" b="1" spc="15" dirty="0">
                <a:latin typeface="Arial"/>
                <a:cs typeface="Arial"/>
              </a:rPr>
              <a:t> ust. </a:t>
            </a:r>
            <a:r>
              <a:rPr sz="900" b="1" spc="10" dirty="0">
                <a:latin typeface="Arial"/>
                <a:cs typeface="Arial"/>
              </a:rPr>
              <a:t>1 </a:t>
            </a:r>
            <a:r>
              <a:rPr sz="900" b="1" spc="35" dirty="0">
                <a:latin typeface="Arial"/>
                <a:cs typeface="Arial"/>
              </a:rPr>
              <a:t>pkt. </a:t>
            </a:r>
            <a:r>
              <a:rPr sz="900" b="1" spc="10" dirty="0">
                <a:latin typeface="Arial"/>
                <a:cs typeface="Arial"/>
              </a:rPr>
              <a:t>3 </a:t>
            </a:r>
            <a:r>
              <a:rPr sz="900" b="1" spc="20" dirty="0">
                <a:latin typeface="Arial"/>
                <a:cs typeface="Arial"/>
              </a:rPr>
              <a:t>i </a:t>
            </a:r>
            <a:r>
              <a:rPr sz="900" b="1" spc="35" dirty="0">
                <a:latin typeface="Arial"/>
                <a:cs typeface="Arial"/>
              </a:rPr>
              <a:t>pkt. </a:t>
            </a:r>
            <a:r>
              <a:rPr sz="900" b="1" spc="10" dirty="0">
                <a:latin typeface="Arial"/>
                <a:cs typeface="Arial"/>
              </a:rPr>
              <a:t>4 </a:t>
            </a:r>
            <a:r>
              <a:rPr sz="900" b="1" spc="25" dirty="0">
                <a:latin typeface="Arial"/>
                <a:cs typeface="Arial"/>
              </a:rPr>
              <a:t>ustawy </a:t>
            </a:r>
            <a:r>
              <a:rPr sz="900" b="1" spc="5" dirty="0">
                <a:latin typeface="Arial"/>
                <a:cs typeface="Arial"/>
              </a:rPr>
              <a:t>o </a:t>
            </a:r>
            <a:r>
              <a:rPr sz="900" b="1" spc="15" dirty="0">
                <a:latin typeface="Arial"/>
                <a:cs typeface="Arial"/>
              </a:rPr>
              <a:t>ochronie danych </a:t>
            </a:r>
            <a:r>
              <a:rPr sz="900" b="1" dirty="0">
                <a:latin typeface="Arial"/>
                <a:cs typeface="Arial"/>
              </a:rPr>
              <a:t>osobowych </a:t>
            </a:r>
            <a:r>
              <a:rPr sz="900" b="1" spc="20" dirty="0">
                <a:latin typeface="Arial"/>
                <a:cs typeface="Arial"/>
              </a:rPr>
              <a:t>podanie </a:t>
            </a:r>
            <a:r>
              <a:rPr sz="900" b="1" spc="15" dirty="0">
                <a:latin typeface="Arial"/>
                <a:cs typeface="Arial"/>
              </a:rPr>
              <a:t>danych </a:t>
            </a:r>
            <a:r>
              <a:rPr sz="900" b="1" dirty="0">
                <a:latin typeface="Arial"/>
                <a:cs typeface="Arial"/>
              </a:rPr>
              <a:t>osobowych </a:t>
            </a:r>
            <a:r>
              <a:rPr sz="900" b="1" spc="15" dirty="0">
                <a:latin typeface="Arial"/>
                <a:cs typeface="Arial"/>
              </a:rPr>
              <a:t>jest </a:t>
            </a:r>
            <a:r>
              <a:rPr sz="900" b="1" spc="20" dirty="0">
                <a:latin typeface="Arial"/>
                <a:cs typeface="Arial"/>
              </a:rPr>
              <a:t>dobrowolne, </a:t>
            </a:r>
            <a:r>
              <a:rPr sz="900" b="1" spc="40" dirty="0">
                <a:latin typeface="Arial"/>
                <a:cs typeface="Arial"/>
              </a:rPr>
              <a:t>a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osoba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40" dirty="0">
                <a:latin typeface="Arial"/>
                <a:cs typeface="Arial"/>
              </a:rPr>
              <a:t>której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dane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dotyczą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55" dirty="0">
                <a:latin typeface="Arial"/>
                <a:cs typeface="Arial"/>
              </a:rPr>
              <a:t>ma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35" dirty="0">
                <a:latin typeface="Arial"/>
                <a:cs typeface="Arial"/>
              </a:rPr>
              <a:t>prawo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dostępu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do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swoich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danych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20" dirty="0">
                <a:latin typeface="Arial"/>
                <a:cs typeface="Arial"/>
              </a:rPr>
              <a:t>oraz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ich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poprawiania.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9549" y="9846847"/>
            <a:ext cx="1691639" cy="56705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1900" spc="50" dirty="0">
                <a:latin typeface="Microsoft Sans Serif"/>
                <a:cs typeface="Microsoft Sans Serif"/>
              </a:rPr>
              <a:t>………………...........</a:t>
            </a:r>
            <a:endParaRPr sz="1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000" b="1" spc="15" dirty="0">
                <a:latin typeface="Arial"/>
                <a:cs typeface="Arial"/>
              </a:rPr>
              <a:t>(czytelny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podpis)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06367" y="2878118"/>
            <a:ext cx="3626485" cy="266700"/>
          </a:xfrm>
          <a:custGeom>
            <a:avLst/>
            <a:gdLst/>
            <a:ahLst/>
            <a:cxnLst/>
            <a:rect l="l" t="t" r="r" b="b"/>
            <a:pathLst>
              <a:path w="3626485" h="266700">
                <a:moveTo>
                  <a:pt x="0" y="0"/>
                </a:moveTo>
                <a:lnTo>
                  <a:pt x="3625977" y="0"/>
                </a:lnTo>
                <a:lnTo>
                  <a:pt x="3625977" y="266475"/>
                </a:lnTo>
                <a:lnTo>
                  <a:pt x="0" y="266475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97151" y="3226971"/>
            <a:ext cx="3636010" cy="266700"/>
          </a:xfrm>
          <a:custGeom>
            <a:avLst/>
            <a:gdLst/>
            <a:ahLst/>
            <a:cxnLst/>
            <a:rect l="l" t="t" r="r" b="b"/>
            <a:pathLst>
              <a:path w="3636010" h="266700">
                <a:moveTo>
                  <a:pt x="0" y="0"/>
                </a:moveTo>
                <a:lnTo>
                  <a:pt x="3635494" y="0"/>
                </a:lnTo>
                <a:lnTo>
                  <a:pt x="3635494" y="266476"/>
                </a:lnTo>
                <a:lnTo>
                  <a:pt x="0" y="266476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367" y="3589523"/>
            <a:ext cx="3636010" cy="266700"/>
          </a:xfrm>
          <a:custGeom>
            <a:avLst/>
            <a:gdLst/>
            <a:ahLst/>
            <a:cxnLst/>
            <a:rect l="l" t="t" r="r" b="b"/>
            <a:pathLst>
              <a:path w="3636010" h="266700">
                <a:moveTo>
                  <a:pt x="0" y="0"/>
                </a:moveTo>
                <a:lnTo>
                  <a:pt x="3635494" y="0"/>
                </a:lnTo>
                <a:lnTo>
                  <a:pt x="3635494" y="266476"/>
                </a:lnTo>
                <a:lnTo>
                  <a:pt x="0" y="266476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28753" y="7717982"/>
            <a:ext cx="447675" cy="419100"/>
          </a:xfrm>
          <a:custGeom>
            <a:avLst/>
            <a:gdLst/>
            <a:ahLst/>
            <a:cxnLst/>
            <a:rect l="l" t="t" r="r" b="b"/>
            <a:pathLst>
              <a:path w="447675" h="419100">
                <a:moveTo>
                  <a:pt x="0" y="418748"/>
                </a:moveTo>
                <a:lnTo>
                  <a:pt x="0" y="0"/>
                </a:lnTo>
                <a:lnTo>
                  <a:pt x="447299" y="0"/>
                </a:lnTo>
                <a:lnTo>
                  <a:pt x="447299" y="418748"/>
                </a:lnTo>
                <a:lnTo>
                  <a:pt x="0" y="418748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35440" y="4786475"/>
            <a:ext cx="3380104" cy="3905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45"/>
              </a:spcBef>
            </a:pPr>
            <a:r>
              <a:rPr sz="1000" spc="-5" dirty="0">
                <a:latin typeface="Microsoft Sans Serif"/>
                <a:cs typeface="Microsoft Sans Serif"/>
              </a:rPr>
              <a:t>Oczekiwana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przybliżona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wielkość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20" dirty="0">
                <a:latin typeface="Microsoft Sans Serif"/>
                <a:cs typeface="Microsoft Sans Serif"/>
              </a:rPr>
              <a:t>nowego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mieszkania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r>
              <a:rPr sz="1000" spc="35" dirty="0">
                <a:latin typeface="Microsoft Sans Serif"/>
                <a:cs typeface="Microsoft Sans Serif"/>
              </a:rPr>
              <a:t>3</a:t>
            </a:r>
            <a:r>
              <a:rPr sz="1000" spc="120" dirty="0">
                <a:latin typeface="Microsoft Sans Serif"/>
                <a:cs typeface="Microsoft Sans Serif"/>
              </a:rPr>
              <a:t>0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40" dirty="0">
                <a:latin typeface="Microsoft Sans Serif"/>
                <a:cs typeface="Microsoft Sans Serif"/>
              </a:rPr>
              <a:t>m</a:t>
            </a:r>
            <a:r>
              <a:rPr sz="1000" spc="-35" dirty="0">
                <a:latin typeface="Microsoft Sans Serif"/>
                <a:cs typeface="Microsoft Sans Serif"/>
              </a:rPr>
              <a:t>²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05298" y="4699767"/>
            <a:ext cx="4730115" cy="504825"/>
            <a:chOff x="1405298" y="4699767"/>
            <a:chExt cx="4730115" cy="504825"/>
          </a:xfrm>
        </p:grpSpPr>
        <p:sp>
          <p:nvSpPr>
            <p:cNvPr id="11" name="object 11"/>
            <p:cNvSpPr/>
            <p:nvPr/>
          </p:nvSpPr>
          <p:spPr>
            <a:xfrm>
              <a:off x="1405298" y="4699767"/>
              <a:ext cx="4730115" cy="504825"/>
            </a:xfrm>
            <a:custGeom>
              <a:avLst/>
              <a:gdLst/>
              <a:ahLst/>
              <a:cxnLst/>
              <a:rect l="l" t="t" r="r" b="b"/>
              <a:pathLst>
                <a:path w="4730115" h="504825">
                  <a:moveTo>
                    <a:pt x="4729949" y="504401"/>
                  </a:moveTo>
                  <a:lnTo>
                    <a:pt x="0" y="504401"/>
                  </a:lnTo>
                  <a:lnTo>
                    <a:pt x="0" y="0"/>
                  </a:lnTo>
                  <a:lnTo>
                    <a:pt x="4729949" y="0"/>
                  </a:lnTo>
                  <a:lnTo>
                    <a:pt x="4729949" y="50440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3295" y="4940721"/>
              <a:ext cx="123721" cy="1235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2874" y="4940721"/>
              <a:ext cx="123721" cy="1235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4070" y="4940721"/>
              <a:ext cx="123721" cy="1235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1952" y="4940721"/>
              <a:ext cx="123721" cy="123513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5675518" y="6728779"/>
            <a:ext cx="447675" cy="419100"/>
          </a:xfrm>
          <a:custGeom>
            <a:avLst/>
            <a:gdLst/>
            <a:ahLst/>
            <a:cxnLst/>
            <a:rect l="l" t="t" r="r" b="b"/>
            <a:pathLst>
              <a:path w="447675" h="419100">
                <a:moveTo>
                  <a:pt x="447299" y="418747"/>
                </a:moveTo>
                <a:lnTo>
                  <a:pt x="0" y="418747"/>
                </a:lnTo>
                <a:lnTo>
                  <a:pt x="0" y="0"/>
                </a:lnTo>
                <a:lnTo>
                  <a:pt x="447299" y="0"/>
                </a:lnTo>
                <a:lnTo>
                  <a:pt x="447299" y="418747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5128753" y="7212794"/>
            <a:ext cx="447675" cy="419100"/>
            <a:chOff x="5128753" y="7212794"/>
            <a:chExt cx="447675" cy="419100"/>
          </a:xfrm>
        </p:grpSpPr>
        <p:sp>
          <p:nvSpPr>
            <p:cNvPr id="18" name="object 18"/>
            <p:cNvSpPr/>
            <p:nvPr/>
          </p:nvSpPr>
          <p:spPr>
            <a:xfrm>
              <a:off x="5128753" y="7212794"/>
              <a:ext cx="447675" cy="419100"/>
            </a:xfrm>
            <a:custGeom>
              <a:avLst/>
              <a:gdLst/>
              <a:ahLst/>
              <a:cxnLst/>
              <a:rect l="l" t="t" r="r" b="b"/>
              <a:pathLst>
                <a:path w="447675" h="419100">
                  <a:moveTo>
                    <a:pt x="0" y="418748"/>
                  </a:moveTo>
                  <a:lnTo>
                    <a:pt x="0" y="0"/>
                  </a:lnTo>
                  <a:lnTo>
                    <a:pt x="447299" y="0"/>
                  </a:lnTo>
                  <a:lnTo>
                    <a:pt x="447299" y="418748"/>
                  </a:lnTo>
                  <a:lnTo>
                    <a:pt x="0" y="418748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7129" y="7248106"/>
              <a:ext cx="123721" cy="123513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5128753" y="6728779"/>
            <a:ext cx="447675" cy="419100"/>
            <a:chOff x="5128753" y="6728779"/>
            <a:chExt cx="447675" cy="419100"/>
          </a:xfrm>
        </p:grpSpPr>
        <p:sp>
          <p:nvSpPr>
            <p:cNvPr id="21" name="object 21"/>
            <p:cNvSpPr/>
            <p:nvPr/>
          </p:nvSpPr>
          <p:spPr>
            <a:xfrm>
              <a:off x="5128753" y="6728779"/>
              <a:ext cx="447675" cy="419100"/>
            </a:xfrm>
            <a:custGeom>
              <a:avLst/>
              <a:gdLst/>
              <a:ahLst/>
              <a:cxnLst/>
              <a:rect l="l" t="t" r="r" b="b"/>
              <a:pathLst>
                <a:path w="447675" h="419100">
                  <a:moveTo>
                    <a:pt x="0" y="418748"/>
                  </a:moveTo>
                  <a:lnTo>
                    <a:pt x="0" y="0"/>
                  </a:lnTo>
                  <a:lnTo>
                    <a:pt x="447299" y="0"/>
                  </a:lnTo>
                  <a:lnTo>
                    <a:pt x="447299" y="418748"/>
                  </a:lnTo>
                  <a:lnTo>
                    <a:pt x="0" y="418748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7129" y="6750826"/>
              <a:ext cx="123721" cy="123513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703179" y="7717982"/>
            <a:ext cx="447675" cy="419100"/>
            <a:chOff x="5703179" y="7717982"/>
            <a:chExt cx="447675" cy="419100"/>
          </a:xfrm>
        </p:grpSpPr>
        <p:sp>
          <p:nvSpPr>
            <p:cNvPr id="24" name="object 24"/>
            <p:cNvSpPr/>
            <p:nvPr/>
          </p:nvSpPr>
          <p:spPr>
            <a:xfrm>
              <a:off x="5703179" y="7717982"/>
              <a:ext cx="447675" cy="419100"/>
            </a:xfrm>
            <a:custGeom>
              <a:avLst/>
              <a:gdLst/>
              <a:ahLst/>
              <a:cxnLst/>
              <a:rect l="l" t="t" r="r" b="b"/>
              <a:pathLst>
                <a:path w="447675" h="419100">
                  <a:moveTo>
                    <a:pt x="0" y="418748"/>
                  </a:moveTo>
                  <a:lnTo>
                    <a:pt x="0" y="0"/>
                  </a:lnTo>
                  <a:lnTo>
                    <a:pt x="447299" y="0"/>
                  </a:lnTo>
                  <a:lnTo>
                    <a:pt x="447299" y="418748"/>
                  </a:lnTo>
                  <a:lnTo>
                    <a:pt x="0" y="418748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9876" y="7732120"/>
              <a:ext cx="123721" cy="123513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5683874" y="7212794"/>
            <a:ext cx="447675" cy="419100"/>
            <a:chOff x="5683874" y="7212794"/>
            <a:chExt cx="447675" cy="419100"/>
          </a:xfrm>
        </p:grpSpPr>
        <p:sp>
          <p:nvSpPr>
            <p:cNvPr id="27" name="object 27"/>
            <p:cNvSpPr/>
            <p:nvPr/>
          </p:nvSpPr>
          <p:spPr>
            <a:xfrm>
              <a:off x="5683874" y="7212794"/>
              <a:ext cx="447675" cy="419100"/>
            </a:xfrm>
            <a:custGeom>
              <a:avLst/>
              <a:gdLst/>
              <a:ahLst/>
              <a:cxnLst/>
              <a:rect l="l" t="t" r="r" b="b"/>
              <a:pathLst>
                <a:path w="447675" h="419100">
                  <a:moveTo>
                    <a:pt x="0" y="418748"/>
                  </a:moveTo>
                  <a:lnTo>
                    <a:pt x="0" y="0"/>
                  </a:lnTo>
                  <a:lnTo>
                    <a:pt x="447299" y="0"/>
                  </a:lnTo>
                  <a:lnTo>
                    <a:pt x="447299" y="418748"/>
                  </a:lnTo>
                  <a:lnTo>
                    <a:pt x="0" y="418748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4998" y="7248106"/>
              <a:ext cx="123721" cy="123513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4033270" y="6223765"/>
            <a:ext cx="447675" cy="419100"/>
            <a:chOff x="4033270" y="6223765"/>
            <a:chExt cx="447675" cy="419100"/>
          </a:xfrm>
        </p:grpSpPr>
        <p:sp>
          <p:nvSpPr>
            <p:cNvPr id="30" name="object 30"/>
            <p:cNvSpPr/>
            <p:nvPr/>
          </p:nvSpPr>
          <p:spPr>
            <a:xfrm>
              <a:off x="4033270" y="6223765"/>
              <a:ext cx="447675" cy="419100"/>
            </a:xfrm>
            <a:custGeom>
              <a:avLst/>
              <a:gdLst/>
              <a:ahLst/>
              <a:cxnLst/>
              <a:rect l="l" t="t" r="r" b="b"/>
              <a:pathLst>
                <a:path w="447675" h="419100">
                  <a:moveTo>
                    <a:pt x="447299" y="418747"/>
                  </a:moveTo>
                  <a:lnTo>
                    <a:pt x="0" y="418747"/>
                  </a:lnTo>
                  <a:lnTo>
                    <a:pt x="0" y="0"/>
                  </a:lnTo>
                  <a:lnTo>
                    <a:pt x="447299" y="0"/>
                  </a:lnTo>
                  <a:lnTo>
                    <a:pt x="447299" y="418747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4362" y="6294935"/>
              <a:ext cx="123721" cy="12351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4557379" y="6223765"/>
            <a:ext cx="447675" cy="419100"/>
            <a:chOff x="4557379" y="6223765"/>
            <a:chExt cx="447675" cy="419100"/>
          </a:xfrm>
        </p:grpSpPr>
        <p:sp>
          <p:nvSpPr>
            <p:cNvPr id="33" name="object 33"/>
            <p:cNvSpPr/>
            <p:nvPr/>
          </p:nvSpPr>
          <p:spPr>
            <a:xfrm>
              <a:off x="4557379" y="6223765"/>
              <a:ext cx="447675" cy="419100"/>
            </a:xfrm>
            <a:custGeom>
              <a:avLst/>
              <a:gdLst/>
              <a:ahLst/>
              <a:cxnLst/>
              <a:rect l="l" t="t" r="r" b="b"/>
              <a:pathLst>
                <a:path w="447675" h="419100">
                  <a:moveTo>
                    <a:pt x="447299" y="418747"/>
                  </a:moveTo>
                  <a:lnTo>
                    <a:pt x="0" y="418747"/>
                  </a:lnTo>
                  <a:lnTo>
                    <a:pt x="0" y="0"/>
                  </a:lnTo>
                  <a:lnTo>
                    <a:pt x="447299" y="0"/>
                  </a:lnTo>
                  <a:lnTo>
                    <a:pt x="447299" y="418747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7347" y="6294935"/>
              <a:ext cx="123721" cy="123513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5128753" y="6221681"/>
            <a:ext cx="447675" cy="419100"/>
            <a:chOff x="5128753" y="6221681"/>
            <a:chExt cx="447675" cy="419100"/>
          </a:xfrm>
        </p:grpSpPr>
        <p:sp>
          <p:nvSpPr>
            <p:cNvPr id="36" name="object 36"/>
            <p:cNvSpPr/>
            <p:nvPr/>
          </p:nvSpPr>
          <p:spPr>
            <a:xfrm>
              <a:off x="5128753" y="6221681"/>
              <a:ext cx="447675" cy="419100"/>
            </a:xfrm>
            <a:custGeom>
              <a:avLst/>
              <a:gdLst/>
              <a:ahLst/>
              <a:cxnLst/>
              <a:rect l="l" t="t" r="r" b="b"/>
              <a:pathLst>
                <a:path w="447675" h="419100">
                  <a:moveTo>
                    <a:pt x="0" y="418748"/>
                  </a:moveTo>
                  <a:lnTo>
                    <a:pt x="0" y="0"/>
                  </a:lnTo>
                  <a:lnTo>
                    <a:pt x="447299" y="0"/>
                  </a:lnTo>
                  <a:lnTo>
                    <a:pt x="447299" y="418748"/>
                  </a:lnTo>
                  <a:lnTo>
                    <a:pt x="0" y="418748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6036" y="6294935"/>
              <a:ext cx="123721" cy="123513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5664660" y="6223765"/>
            <a:ext cx="447675" cy="419100"/>
            <a:chOff x="5664660" y="6223765"/>
            <a:chExt cx="447675" cy="419100"/>
          </a:xfrm>
        </p:grpSpPr>
        <p:sp>
          <p:nvSpPr>
            <p:cNvPr id="39" name="object 39"/>
            <p:cNvSpPr/>
            <p:nvPr/>
          </p:nvSpPr>
          <p:spPr>
            <a:xfrm>
              <a:off x="5664660" y="6223765"/>
              <a:ext cx="447675" cy="419100"/>
            </a:xfrm>
            <a:custGeom>
              <a:avLst/>
              <a:gdLst/>
              <a:ahLst/>
              <a:cxnLst/>
              <a:rect l="l" t="t" r="r" b="b"/>
              <a:pathLst>
                <a:path w="447675" h="419100">
                  <a:moveTo>
                    <a:pt x="447299" y="418747"/>
                  </a:moveTo>
                  <a:lnTo>
                    <a:pt x="0" y="418747"/>
                  </a:lnTo>
                  <a:lnTo>
                    <a:pt x="0" y="0"/>
                  </a:lnTo>
                  <a:lnTo>
                    <a:pt x="447299" y="0"/>
                  </a:lnTo>
                  <a:lnTo>
                    <a:pt x="447299" y="418747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4998" y="6294935"/>
              <a:ext cx="123721" cy="123513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2827649" y="5262505"/>
            <a:ext cx="3282315" cy="252095"/>
            <a:chOff x="2827649" y="5262505"/>
            <a:chExt cx="3282315" cy="252095"/>
          </a:xfrm>
        </p:grpSpPr>
        <p:sp>
          <p:nvSpPr>
            <p:cNvPr id="42" name="object 42"/>
            <p:cNvSpPr/>
            <p:nvPr/>
          </p:nvSpPr>
          <p:spPr>
            <a:xfrm>
              <a:off x="2827649" y="5266559"/>
              <a:ext cx="1189990" cy="247650"/>
            </a:xfrm>
            <a:custGeom>
              <a:avLst/>
              <a:gdLst/>
              <a:ahLst/>
              <a:cxnLst/>
              <a:rect l="l" t="t" r="r" b="b"/>
              <a:pathLst>
                <a:path w="1189989" h="247650">
                  <a:moveTo>
                    <a:pt x="1189625" y="247442"/>
                  </a:moveTo>
                  <a:lnTo>
                    <a:pt x="0" y="247442"/>
                  </a:lnTo>
                  <a:lnTo>
                    <a:pt x="0" y="0"/>
                  </a:lnTo>
                  <a:lnTo>
                    <a:pt x="1189625" y="0"/>
                  </a:lnTo>
                  <a:lnTo>
                    <a:pt x="1189625" y="247442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7502" y="5277315"/>
              <a:ext cx="123721" cy="12351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054215" y="5262505"/>
              <a:ext cx="2056130" cy="238125"/>
            </a:xfrm>
            <a:custGeom>
              <a:avLst/>
              <a:gdLst/>
              <a:ahLst/>
              <a:cxnLst/>
              <a:rect l="l" t="t" r="r" b="b"/>
              <a:pathLst>
                <a:path w="2056129" h="238125">
                  <a:moveTo>
                    <a:pt x="2055672" y="237925"/>
                  </a:moveTo>
                  <a:lnTo>
                    <a:pt x="0" y="237925"/>
                  </a:lnTo>
                  <a:lnTo>
                    <a:pt x="0" y="0"/>
                  </a:lnTo>
                  <a:lnTo>
                    <a:pt x="2055672" y="0"/>
                  </a:lnTo>
                  <a:lnTo>
                    <a:pt x="2055672" y="237925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7594" y="5277315"/>
              <a:ext cx="123721" cy="12351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5128753" y="7717982"/>
            <a:ext cx="447675" cy="41910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990"/>
              </a:spcBef>
            </a:pPr>
            <a:r>
              <a:rPr sz="1000" dirty="0">
                <a:latin typeface="Microsoft Sans Serif"/>
                <a:cs typeface="Microsoft Sans Serif"/>
              </a:rPr>
              <a:t>TAK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47" name="object 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7129" y="7732121"/>
            <a:ext cx="123721" cy="123513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5683874" y="6838939"/>
            <a:ext cx="44767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25"/>
              </a:spcBef>
            </a:pPr>
            <a:r>
              <a:rPr sz="1000" spc="-25" dirty="0">
                <a:latin typeface="Microsoft Sans Serif"/>
                <a:cs typeface="Microsoft Sans Serif"/>
              </a:rPr>
              <a:t>NIE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49" name="object 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4998" y="6755069"/>
            <a:ext cx="123721" cy="123513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1419563" y="2878118"/>
            <a:ext cx="961390" cy="266700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5270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15"/>
              </a:spcBef>
            </a:pPr>
            <a:r>
              <a:rPr sz="1000" spc="-45" dirty="0">
                <a:latin typeface="Microsoft Sans Serif"/>
                <a:cs typeface="Microsoft Sans Serif"/>
              </a:rPr>
              <a:t>I</a:t>
            </a:r>
            <a:r>
              <a:rPr sz="1000" spc="40" dirty="0">
                <a:latin typeface="Microsoft Sans Serif"/>
                <a:cs typeface="Microsoft Sans Serif"/>
              </a:rPr>
              <a:t>m</a:t>
            </a:r>
            <a:r>
              <a:rPr sz="1000" spc="-25" dirty="0">
                <a:latin typeface="Microsoft Sans Serif"/>
                <a:cs typeface="Microsoft Sans Serif"/>
              </a:rPr>
              <a:t>i</a:t>
            </a:r>
            <a:r>
              <a:rPr sz="1000" spc="20" dirty="0">
                <a:latin typeface="Microsoft Sans Serif"/>
                <a:cs typeface="Microsoft Sans Serif"/>
              </a:rPr>
              <a:t>ę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i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20" dirty="0">
                <a:latin typeface="Microsoft Sans Serif"/>
                <a:cs typeface="Microsoft Sans Serif"/>
              </a:rPr>
              <a:t>N</a:t>
            </a:r>
            <a:r>
              <a:rPr sz="1000" spc="-30" dirty="0">
                <a:latin typeface="Microsoft Sans Serif"/>
                <a:cs typeface="Microsoft Sans Serif"/>
              </a:rPr>
              <a:t>a</a:t>
            </a:r>
            <a:r>
              <a:rPr sz="1000" spc="-25" dirty="0">
                <a:latin typeface="Microsoft Sans Serif"/>
                <a:cs typeface="Microsoft Sans Serif"/>
              </a:rPr>
              <a:t>z</a:t>
            </a:r>
            <a:r>
              <a:rPr sz="1000" spc="-5" dirty="0">
                <a:latin typeface="Microsoft Sans Serif"/>
                <a:cs typeface="Microsoft Sans Serif"/>
              </a:rPr>
              <a:t>w</a:t>
            </a:r>
            <a:r>
              <a:rPr sz="1000" spc="-25" dirty="0">
                <a:latin typeface="Microsoft Sans Serif"/>
                <a:cs typeface="Microsoft Sans Serif"/>
              </a:rPr>
              <a:t>i</a:t>
            </a:r>
            <a:r>
              <a:rPr sz="1000" spc="-45" dirty="0">
                <a:latin typeface="Microsoft Sans Serif"/>
                <a:cs typeface="Microsoft Sans Serif"/>
              </a:rPr>
              <a:t>s</a:t>
            </a:r>
            <a:r>
              <a:rPr sz="1000" spc="5" dirty="0">
                <a:latin typeface="Microsoft Sans Serif"/>
                <a:cs typeface="Microsoft Sans Serif"/>
              </a:rPr>
              <a:t>k</a:t>
            </a:r>
            <a:r>
              <a:rPr sz="1000" spc="50" dirty="0">
                <a:latin typeface="Microsoft Sans Serif"/>
                <a:cs typeface="Microsoft Sans Serif"/>
              </a:rPr>
              <a:t>o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19563" y="3226972"/>
            <a:ext cx="961390" cy="266700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5270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15"/>
              </a:spcBef>
            </a:pPr>
            <a:r>
              <a:rPr sz="1000" spc="15" dirty="0">
                <a:latin typeface="Microsoft Sans Serif"/>
                <a:cs typeface="Microsoft Sans Serif"/>
              </a:rPr>
              <a:t>Adres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19563" y="3589523"/>
            <a:ext cx="961390" cy="266700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5270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15"/>
              </a:spcBef>
            </a:pPr>
            <a:r>
              <a:rPr sz="1000" spc="25" dirty="0">
                <a:latin typeface="Microsoft Sans Serif"/>
                <a:cs typeface="Microsoft Sans Serif"/>
              </a:rPr>
              <a:t>Telefon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501130" y="2557869"/>
            <a:ext cx="4578350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dirty="0">
                <a:latin typeface="Microsoft Sans Serif"/>
                <a:cs typeface="Microsoft Sans Serif"/>
              </a:rPr>
              <a:t>Dane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25" dirty="0">
                <a:latin typeface="Microsoft Sans Serif"/>
                <a:cs typeface="Microsoft Sans Serif"/>
              </a:rPr>
              <a:t>kontaktowe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20" dirty="0">
                <a:latin typeface="Microsoft Sans Serif"/>
                <a:cs typeface="Microsoft Sans Serif"/>
              </a:rPr>
              <a:t>osoby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zainteresowanej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20" dirty="0">
                <a:latin typeface="Microsoft Sans Serif"/>
                <a:cs typeface="Microsoft Sans Serif"/>
              </a:rPr>
              <a:t>nowym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20" dirty="0">
                <a:latin typeface="Microsoft Sans Serif"/>
                <a:cs typeface="Microsoft Sans Serif"/>
              </a:rPr>
              <a:t>budownictwem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5" dirty="0">
                <a:latin typeface="Microsoft Sans Serif"/>
                <a:cs typeface="Microsoft Sans Serif"/>
              </a:rPr>
              <a:t>spółdzielczym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09910" y="7717982"/>
            <a:ext cx="3597910" cy="419100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12065" rIns="0" bIns="0" rtlCol="0">
            <a:spAutoFit/>
          </a:bodyPr>
          <a:lstStyle/>
          <a:p>
            <a:pPr marL="51435" marR="596900">
              <a:lnSpc>
                <a:spcPct val="116599"/>
              </a:lnSpc>
              <a:spcBef>
                <a:spcPts val="95"/>
              </a:spcBef>
            </a:pPr>
            <a:r>
              <a:rPr sz="1000" spc="-5" dirty="0">
                <a:latin typeface="Microsoft Sans Serif"/>
                <a:cs typeface="Microsoft Sans Serif"/>
              </a:rPr>
              <a:t>Deklaruje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15" dirty="0">
                <a:latin typeface="Microsoft Sans Serif"/>
                <a:cs typeface="Microsoft Sans Serif"/>
              </a:rPr>
              <a:t>pokrycie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całości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15" dirty="0">
                <a:latin typeface="Microsoft Sans Serif"/>
                <a:cs typeface="Microsoft Sans Serif"/>
              </a:rPr>
              <a:t>kosztów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25" dirty="0">
                <a:latin typeface="Microsoft Sans Serif"/>
                <a:cs typeface="Microsoft Sans Serif"/>
              </a:rPr>
              <a:t>budowy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już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10" dirty="0">
                <a:latin typeface="Microsoft Sans Serif"/>
                <a:cs typeface="Microsoft Sans Serif"/>
              </a:rPr>
              <a:t>przy </a:t>
            </a:r>
            <a:r>
              <a:rPr sz="1000" spc="-250" dirty="0">
                <a:latin typeface="Microsoft Sans Serif"/>
                <a:cs typeface="Microsoft Sans Serif"/>
              </a:rPr>
              <a:t> </a:t>
            </a:r>
            <a:r>
              <a:rPr sz="1000" spc="10" dirty="0">
                <a:latin typeface="Microsoft Sans Serif"/>
                <a:cs typeface="Microsoft Sans Serif"/>
              </a:rPr>
              <a:t>objęciu</a:t>
            </a:r>
            <a:r>
              <a:rPr sz="1000" spc="-5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mieszkania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w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5" dirty="0">
                <a:latin typeface="Microsoft Sans Serif"/>
                <a:cs typeface="Microsoft Sans Serif"/>
              </a:rPr>
              <a:t>użytkowanie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09910" y="7212793"/>
            <a:ext cx="3597910" cy="419100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37465" rIns="0" bIns="0" rtlCol="0">
            <a:spAutoFit/>
          </a:bodyPr>
          <a:lstStyle/>
          <a:p>
            <a:pPr marL="51435" marR="274320" indent="635">
              <a:lnSpc>
                <a:spcPct val="116599"/>
              </a:lnSpc>
              <a:spcBef>
                <a:spcPts val="295"/>
              </a:spcBef>
            </a:pPr>
            <a:r>
              <a:rPr sz="1000" spc="-45" dirty="0">
                <a:latin typeface="Microsoft Sans Serif"/>
                <a:cs typeface="Microsoft Sans Serif"/>
              </a:rPr>
              <a:t>W</a:t>
            </a:r>
            <a:r>
              <a:rPr sz="1000" spc="20" dirty="0">
                <a:latin typeface="Microsoft Sans Serif"/>
                <a:cs typeface="Microsoft Sans Serif"/>
              </a:rPr>
              <a:t>c</a:t>
            </a:r>
            <a:r>
              <a:rPr sz="1000" spc="-30" dirty="0">
                <a:latin typeface="Microsoft Sans Serif"/>
                <a:cs typeface="Microsoft Sans Serif"/>
              </a:rPr>
              <a:t>z</a:t>
            </a:r>
            <a:r>
              <a:rPr sz="1000" spc="15" dirty="0">
                <a:latin typeface="Microsoft Sans Serif"/>
                <a:cs typeface="Microsoft Sans Serif"/>
              </a:rPr>
              <a:t>e</a:t>
            </a:r>
            <a:r>
              <a:rPr sz="1000" spc="-50" dirty="0">
                <a:latin typeface="Microsoft Sans Serif"/>
                <a:cs typeface="Microsoft Sans Serif"/>
              </a:rPr>
              <a:t>ś</a:t>
            </a:r>
            <a:r>
              <a:rPr sz="1000" dirty="0">
                <a:latin typeface="Microsoft Sans Serif"/>
                <a:cs typeface="Microsoft Sans Serif"/>
              </a:rPr>
              <a:t>n</a:t>
            </a:r>
            <a:r>
              <a:rPr sz="1000" spc="-30" dirty="0">
                <a:latin typeface="Microsoft Sans Serif"/>
                <a:cs typeface="Microsoft Sans Serif"/>
              </a:rPr>
              <a:t>i</a:t>
            </a:r>
            <a:r>
              <a:rPr sz="1000" spc="15" dirty="0">
                <a:latin typeface="Microsoft Sans Serif"/>
                <a:cs typeface="Microsoft Sans Serif"/>
              </a:rPr>
              <a:t>e</a:t>
            </a:r>
            <a:r>
              <a:rPr sz="1000" spc="-30" dirty="0">
                <a:latin typeface="Microsoft Sans Serif"/>
                <a:cs typeface="Microsoft Sans Serif"/>
              </a:rPr>
              <a:t>j</a:t>
            </a:r>
            <a:r>
              <a:rPr sz="1000" spc="-50" dirty="0">
                <a:latin typeface="Microsoft Sans Serif"/>
                <a:cs typeface="Microsoft Sans Serif"/>
              </a:rPr>
              <a:t>s</a:t>
            </a:r>
            <a:r>
              <a:rPr sz="1000" spc="-30" dirty="0">
                <a:latin typeface="Microsoft Sans Serif"/>
                <a:cs typeface="Microsoft Sans Serif"/>
              </a:rPr>
              <a:t>za</a:t>
            </a:r>
            <a:r>
              <a:rPr sz="1000" spc="-50" dirty="0">
                <a:latin typeface="Microsoft Sans Serif"/>
                <a:cs typeface="Microsoft Sans Serif"/>
              </a:rPr>
              <a:t> s</a:t>
            </a:r>
            <a:r>
              <a:rPr sz="1000" spc="40" dirty="0">
                <a:latin typeface="Microsoft Sans Serif"/>
                <a:cs typeface="Microsoft Sans Serif"/>
              </a:rPr>
              <a:t>p</a:t>
            </a:r>
            <a:r>
              <a:rPr sz="1000" spc="10" dirty="0">
                <a:latin typeface="Microsoft Sans Serif"/>
                <a:cs typeface="Microsoft Sans Serif"/>
              </a:rPr>
              <a:t>ł</a:t>
            </a:r>
            <a:r>
              <a:rPr sz="1000" spc="-35" dirty="0">
                <a:latin typeface="Microsoft Sans Serif"/>
                <a:cs typeface="Microsoft Sans Serif"/>
              </a:rPr>
              <a:t>a</a:t>
            </a:r>
            <a:r>
              <a:rPr sz="1000" spc="90" dirty="0">
                <a:latin typeface="Microsoft Sans Serif"/>
                <a:cs typeface="Microsoft Sans Serif"/>
              </a:rPr>
              <a:t>t</a:t>
            </a:r>
            <a:r>
              <a:rPr sz="1000" spc="-30" dirty="0">
                <a:latin typeface="Microsoft Sans Serif"/>
                <a:cs typeface="Microsoft Sans Serif"/>
              </a:rPr>
              <a:t>a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k</a:t>
            </a:r>
            <a:r>
              <a:rPr sz="1000" spc="45" dirty="0">
                <a:latin typeface="Microsoft Sans Serif"/>
                <a:cs typeface="Microsoft Sans Serif"/>
              </a:rPr>
              <a:t>o</a:t>
            </a:r>
            <a:r>
              <a:rPr sz="1000" spc="-50" dirty="0">
                <a:latin typeface="Microsoft Sans Serif"/>
                <a:cs typeface="Microsoft Sans Serif"/>
              </a:rPr>
              <a:t>s</a:t>
            </a:r>
            <a:r>
              <a:rPr sz="1000" spc="-30" dirty="0">
                <a:latin typeface="Microsoft Sans Serif"/>
                <a:cs typeface="Microsoft Sans Serif"/>
              </a:rPr>
              <a:t>z</a:t>
            </a:r>
            <a:r>
              <a:rPr sz="1000" spc="90" dirty="0">
                <a:latin typeface="Microsoft Sans Serif"/>
                <a:cs typeface="Microsoft Sans Serif"/>
              </a:rPr>
              <a:t>t</a:t>
            </a:r>
            <a:r>
              <a:rPr sz="1000" spc="45" dirty="0">
                <a:latin typeface="Microsoft Sans Serif"/>
                <a:cs typeface="Microsoft Sans Serif"/>
              </a:rPr>
              <a:t>ó</a:t>
            </a:r>
            <a:r>
              <a:rPr sz="1000" spc="-5" dirty="0">
                <a:latin typeface="Microsoft Sans Serif"/>
                <a:cs typeface="Microsoft Sans Serif"/>
              </a:rPr>
              <a:t>w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40" dirty="0">
                <a:latin typeface="Microsoft Sans Serif"/>
                <a:cs typeface="Microsoft Sans Serif"/>
              </a:rPr>
              <a:t>b</a:t>
            </a:r>
            <a:r>
              <a:rPr sz="1000" dirty="0">
                <a:latin typeface="Microsoft Sans Serif"/>
                <a:cs typeface="Microsoft Sans Serif"/>
              </a:rPr>
              <a:t>u</a:t>
            </a:r>
            <a:r>
              <a:rPr sz="1000" spc="40" dirty="0">
                <a:latin typeface="Microsoft Sans Serif"/>
                <a:cs typeface="Microsoft Sans Serif"/>
              </a:rPr>
              <a:t>d</a:t>
            </a:r>
            <a:r>
              <a:rPr sz="1000" spc="45" dirty="0">
                <a:latin typeface="Microsoft Sans Serif"/>
                <a:cs typeface="Microsoft Sans Serif"/>
              </a:rPr>
              <a:t>o</a:t>
            </a:r>
            <a:r>
              <a:rPr sz="1000" spc="-10" dirty="0">
                <a:latin typeface="Microsoft Sans Serif"/>
                <a:cs typeface="Microsoft Sans Serif"/>
              </a:rPr>
              <a:t>w</a:t>
            </a:r>
            <a:r>
              <a:rPr sz="1000" spc="20" dirty="0">
                <a:latin typeface="Microsoft Sans Serif"/>
                <a:cs typeface="Microsoft Sans Serif"/>
              </a:rPr>
              <a:t>y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40" dirty="0">
                <a:latin typeface="Microsoft Sans Serif"/>
                <a:cs typeface="Microsoft Sans Serif"/>
              </a:rPr>
              <a:t>p</a:t>
            </a:r>
            <a:r>
              <a:rPr sz="1000" spc="15" dirty="0">
                <a:latin typeface="Microsoft Sans Serif"/>
                <a:cs typeface="Microsoft Sans Serif"/>
              </a:rPr>
              <a:t>r</a:t>
            </a:r>
            <a:r>
              <a:rPr sz="1000" spc="-30" dirty="0">
                <a:latin typeface="Microsoft Sans Serif"/>
                <a:cs typeface="Microsoft Sans Serif"/>
              </a:rPr>
              <a:t>z</a:t>
            </a:r>
            <a:r>
              <a:rPr sz="1000" spc="20" dirty="0">
                <a:latin typeface="Microsoft Sans Serif"/>
                <a:cs typeface="Microsoft Sans Serif"/>
              </a:rPr>
              <a:t>y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40" dirty="0">
                <a:latin typeface="Microsoft Sans Serif"/>
                <a:cs typeface="Microsoft Sans Serif"/>
              </a:rPr>
              <a:t>p</a:t>
            </a:r>
            <a:r>
              <a:rPr sz="1000" spc="45" dirty="0">
                <a:latin typeface="Microsoft Sans Serif"/>
                <a:cs typeface="Microsoft Sans Serif"/>
              </a:rPr>
              <a:t>o</a:t>
            </a:r>
            <a:r>
              <a:rPr sz="1000" spc="20" dirty="0">
                <a:latin typeface="Microsoft Sans Serif"/>
                <a:cs typeface="Microsoft Sans Serif"/>
              </a:rPr>
              <a:t>c</a:t>
            </a:r>
            <a:r>
              <a:rPr sz="1000" spc="-30" dirty="0">
                <a:latin typeface="Microsoft Sans Serif"/>
                <a:cs typeface="Microsoft Sans Serif"/>
              </a:rPr>
              <a:t>z</a:t>
            </a:r>
            <a:r>
              <a:rPr sz="1000" spc="-35" dirty="0">
                <a:latin typeface="Microsoft Sans Serif"/>
                <a:cs typeface="Microsoft Sans Serif"/>
              </a:rPr>
              <a:t>ą</a:t>
            </a:r>
            <a:r>
              <a:rPr sz="1000" spc="90" dirty="0">
                <a:latin typeface="Microsoft Sans Serif"/>
                <a:cs typeface="Microsoft Sans Serif"/>
              </a:rPr>
              <a:t>t</a:t>
            </a:r>
            <a:r>
              <a:rPr sz="1000" dirty="0">
                <a:latin typeface="Microsoft Sans Serif"/>
                <a:cs typeface="Microsoft Sans Serif"/>
              </a:rPr>
              <a:t>k</a:t>
            </a:r>
            <a:r>
              <a:rPr sz="1000" spc="45" dirty="0">
                <a:latin typeface="Microsoft Sans Serif"/>
                <a:cs typeface="Microsoft Sans Serif"/>
              </a:rPr>
              <a:t>o</a:t>
            </a:r>
            <a:r>
              <a:rPr sz="1000" spc="-10" dirty="0">
                <a:latin typeface="Microsoft Sans Serif"/>
                <a:cs typeface="Microsoft Sans Serif"/>
              </a:rPr>
              <a:t>w</a:t>
            </a:r>
            <a:r>
              <a:rPr sz="1000" spc="15" dirty="0">
                <a:latin typeface="Microsoft Sans Serif"/>
                <a:cs typeface="Microsoft Sans Serif"/>
              </a:rPr>
              <a:t>y</a:t>
            </a:r>
            <a:r>
              <a:rPr sz="1000" spc="20" dirty="0">
                <a:latin typeface="Microsoft Sans Serif"/>
                <a:cs typeface="Microsoft Sans Serif"/>
              </a:rPr>
              <a:t>c</a:t>
            </a:r>
            <a:r>
              <a:rPr sz="1000" dirty="0">
                <a:latin typeface="Microsoft Sans Serif"/>
                <a:cs typeface="Microsoft Sans Serif"/>
              </a:rPr>
              <a:t>h  </a:t>
            </a:r>
            <a:r>
              <a:rPr sz="1000" spc="10" dirty="0">
                <a:latin typeface="Microsoft Sans Serif"/>
                <a:cs typeface="Microsoft Sans Serif"/>
              </a:rPr>
              <a:t>ratach</a:t>
            </a:r>
            <a:r>
              <a:rPr sz="1000" spc="-55" dirty="0">
                <a:latin typeface="Microsoft Sans Serif"/>
                <a:cs typeface="Microsoft Sans Serif"/>
              </a:rPr>
              <a:t> </a:t>
            </a:r>
            <a:r>
              <a:rPr sz="1000" spc="5" dirty="0">
                <a:latin typeface="Microsoft Sans Serif"/>
                <a:cs typeface="Microsoft Sans Serif"/>
              </a:rPr>
              <a:t>stały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409910" y="6728779"/>
            <a:ext cx="3597910" cy="419100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55880" rIns="0" bIns="0" rtlCol="0">
            <a:spAutoFit/>
          </a:bodyPr>
          <a:lstStyle/>
          <a:p>
            <a:pPr marL="79375" marR="389890" indent="-27940">
              <a:lnSpc>
                <a:spcPct val="116599"/>
              </a:lnSpc>
              <a:spcBef>
                <a:spcPts val="440"/>
              </a:spcBef>
            </a:pPr>
            <a:r>
              <a:rPr sz="1000" spc="5" dirty="0">
                <a:latin typeface="Microsoft Sans Serif"/>
                <a:cs typeface="Microsoft Sans Serif"/>
              </a:rPr>
              <a:t>Spłata </a:t>
            </a:r>
            <a:r>
              <a:rPr sz="1000" dirty="0">
                <a:latin typeface="Microsoft Sans Serif"/>
                <a:cs typeface="Microsoft Sans Serif"/>
              </a:rPr>
              <a:t>wkładu mieszkaniowego </a:t>
            </a:r>
            <a:r>
              <a:rPr sz="1000" spc="5" dirty="0">
                <a:latin typeface="Microsoft Sans Serif"/>
                <a:cs typeface="Microsoft Sans Serif"/>
              </a:rPr>
              <a:t>rozłożona </a:t>
            </a:r>
            <a:r>
              <a:rPr sz="1000" spc="-5" dirty="0">
                <a:latin typeface="Microsoft Sans Serif"/>
                <a:cs typeface="Microsoft Sans Serif"/>
              </a:rPr>
              <a:t>maksymalnie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70" dirty="0">
                <a:latin typeface="Microsoft Sans Serif"/>
                <a:cs typeface="Microsoft Sans Serif"/>
              </a:rPr>
              <a:t>(30</a:t>
            </a:r>
            <a:r>
              <a:rPr sz="1000" spc="-5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letnia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5" dirty="0">
                <a:latin typeface="Microsoft Sans Serif"/>
                <a:cs typeface="Microsoft Sans Serif"/>
              </a:rPr>
              <a:t>projekcja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fin.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str.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2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128753" y="7348901"/>
            <a:ext cx="44767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25"/>
              </a:spcBef>
            </a:pPr>
            <a:r>
              <a:rPr sz="1000" dirty="0">
                <a:latin typeface="Microsoft Sans Serif"/>
                <a:cs typeface="Microsoft Sans Serif"/>
              </a:rPr>
              <a:t>TAK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28753" y="6838939"/>
            <a:ext cx="44767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25"/>
              </a:spcBef>
            </a:pPr>
            <a:r>
              <a:rPr sz="1000" dirty="0">
                <a:latin typeface="Microsoft Sans Serif"/>
                <a:cs typeface="Microsoft Sans Serif"/>
              </a:rPr>
              <a:t>TAK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03179" y="7717982"/>
            <a:ext cx="447675" cy="41910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990"/>
              </a:spcBef>
            </a:pPr>
            <a:r>
              <a:rPr sz="1000" spc="-25" dirty="0">
                <a:latin typeface="Microsoft Sans Serif"/>
                <a:cs typeface="Microsoft Sans Serif"/>
              </a:rPr>
              <a:t>NIE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683874" y="7348901"/>
            <a:ext cx="44767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25"/>
              </a:spcBef>
            </a:pPr>
            <a:r>
              <a:rPr sz="1000" spc="-25" dirty="0">
                <a:latin typeface="Microsoft Sans Serif"/>
                <a:cs typeface="Microsoft Sans Serif"/>
              </a:rPr>
              <a:t>NIE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61" name="object 61"/>
          <p:cNvGraphicFramePr>
            <a:graphicFrameLocks noGrp="1"/>
          </p:cNvGraphicFramePr>
          <p:nvPr/>
        </p:nvGraphicFramePr>
        <p:xfrm>
          <a:off x="1411878" y="3957804"/>
          <a:ext cx="4707886" cy="2684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1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2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9827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E-mail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270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91">
                <a:tc gridSpan="11"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spc="35" dirty="0">
                          <a:latin typeface="Microsoft Sans Serif"/>
                          <a:cs typeface="Microsoft Sans Serif"/>
                        </a:rPr>
                        <a:t>Jestem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członkiem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Spółdzielni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Mieszkaniowej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w</a:t>
                      </a:r>
                      <a:r>
                        <a:rPr sz="1000" spc="6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80" dirty="0">
                          <a:latin typeface="Microsoft Sans Serif"/>
                          <a:cs typeface="Microsoft Sans Serif"/>
                        </a:rPr>
                        <a:t>......................................................................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441">
                <a:tc gridSpan="11"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Oczekiwana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przybliżona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wielkość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mieszkania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735965">
                        <a:lnSpc>
                          <a:spcPct val="100000"/>
                        </a:lnSpc>
                        <a:spcBef>
                          <a:spcPts val="1010"/>
                        </a:spcBef>
                        <a:tabLst>
                          <a:tab pos="1453515" algn="l"/>
                          <a:tab pos="2313940" algn="l"/>
                          <a:tab pos="3145790" algn="l"/>
                        </a:tabLst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²	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²	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²	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8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²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270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989">
                <a:tc gridSpan="3"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Wykończenie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810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80702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Deweloperski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810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80702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Pod</a:t>
                      </a:r>
                      <a:r>
                        <a:rPr sz="10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klucz</a:t>
                      </a:r>
                      <a:r>
                        <a:rPr sz="10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(dodatkowa</a:t>
                      </a:r>
                      <a:r>
                        <a:rPr sz="10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wycena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80702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86">
                <a:tc gridSpan="3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Lokalizacja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80702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80702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289">
                <a:tc gridSpan="11">
                  <a:txBody>
                    <a:bodyPr/>
                    <a:lstStyle/>
                    <a:p>
                      <a:pPr marL="121412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Sposób</a:t>
                      </a:r>
                      <a:r>
                        <a:rPr sz="11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wniesienia</a:t>
                      </a:r>
                      <a:r>
                        <a:rPr sz="11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wkladu</a:t>
                      </a:r>
                      <a:r>
                        <a:rPr sz="11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finansowego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78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68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Deklarowana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wartość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wkładu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finasowego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4F4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20%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R w="7681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30%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7681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40%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50%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2" name="object 62"/>
          <p:cNvGrpSpPr/>
          <p:nvPr/>
        </p:nvGrpSpPr>
        <p:grpSpPr>
          <a:xfrm>
            <a:off x="1303186" y="2431544"/>
            <a:ext cx="4953000" cy="5815330"/>
            <a:chOff x="1303186" y="2431544"/>
            <a:chExt cx="4953000" cy="5815330"/>
          </a:xfrm>
        </p:grpSpPr>
        <p:sp>
          <p:nvSpPr>
            <p:cNvPr id="63" name="object 63"/>
            <p:cNvSpPr/>
            <p:nvPr/>
          </p:nvSpPr>
          <p:spPr>
            <a:xfrm>
              <a:off x="1348835" y="8226248"/>
              <a:ext cx="4882515" cy="0"/>
            </a:xfrm>
            <a:custGeom>
              <a:avLst/>
              <a:gdLst/>
              <a:ahLst/>
              <a:cxnLst/>
              <a:rect l="l" t="t" r="r" b="b"/>
              <a:pathLst>
                <a:path w="4882515">
                  <a:moveTo>
                    <a:pt x="0" y="0"/>
                  </a:moveTo>
                  <a:lnTo>
                    <a:pt x="4882345" y="0"/>
                  </a:lnTo>
                </a:path>
              </a:pathLst>
            </a:custGeom>
            <a:ln w="407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235302" y="2446668"/>
              <a:ext cx="0" cy="5758180"/>
            </a:xfrm>
            <a:custGeom>
              <a:avLst/>
              <a:gdLst/>
              <a:ahLst/>
              <a:cxnLst/>
              <a:rect l="l" t="t" r="r" b="b"/>
              <a:pathLst>
                <a:path h="5758180">
                  <a:moveTo>
                    <a:pt x="0" y="5757863"/>
                  </a:moveTo>
                  <a:lnTo>
                    <a:pt x="0" y="0"/>
                  </a:lnTo>
                </a:path>
              </a:pathLst>
            </a:custGeom>
            <a:ln w="3809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23574" y="2454981"/>
              <a:ext cx="17780" cy="5767705"/>
            </a:xfrm>
            <a:custGeom>
              <a:avLst/>
              <a:gdLst/>
              <a:ahLst/>
              <a:cxnLst/>
              <a:rect l="l" t="t" r="r" b="b"/>
              <a:pathLst>
                <a:path w="17780" h="5767705">
                  <a:moveTo>
                    <a:pt x="17645" y="5767366"/>
                  </a:moveTo>
                  <a:lnTo>
                    <a:pt x="0" y="0"/>
                  </a:lnTo>
                </a:path>
              </a:pathLst>
            </a:custGeom>
            <a:ln w="3803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22174" y="2451932"/>
              <a:ext cx="4892040" cy="0"/>
            </a:xfrm>
            <a:custGeom>
              <a:avLst/>
              <a:gdLst/>
              <a:ahLst/>
              <a:cxnLst/>
              <a:rect l="l" t="t" r="r" b="b"/>
              <a:pathLst>
                <a:path w="4892040">
                  <a:moveTo>
                    <a:pt x="0" y="0"/>
                  </a:moveTo>
                  <a:lnTo>
                    <a:pt x="4891823" y="0"/>
                  </a:lnTo>
                </a:path>
              </a:pathLst>
            </a:custGeom>
            <a:ln w="407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5991" cy="106875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7426" y="892243"/>
            <a:ext cx="6429375" cy="32886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82550">
              <a:lnSpc>
                <a:spcPts val="1420"/>
              </a:lnSpc>
              <a:spcBef>
                <a:spcPts val="204"/>
              </a:spcBef>
            </a:pPr>
            <a:r>
              <a:rPr sz="1250" spc="20" dirty="0">
                <a:latin typeface="Microsoft Sans Serif"/>
                <a:cs typeface="Microsoft Sans Serif"/>
              </a:rPr>
              <a:t>Lokatorskie </a:t>
            </a:r>
            <a:r>
              <a:rPr sz="1250" spc="15" dirty="0">
                <a:latin typeface="Microsoft Sans Serif"/>
                <a:cs typeface="Microsoft Sans Serif"/>
              </a:rPr>
              <a:t>prawo </a:t>
            </a:r>
            <a:r>
              <a:rPr sz="1250" spc="45" dirty="0">
                <a:latin typeface="Microsoft Sans Serif"/>
                <a:cs typeface="Microsoft Sans Serif"/>
              </a:rPr>
              <a:t>do </a:t>
            </a:r>
            <a:r>
              <a:rPr sz="1250" spc="-20" dirty="0">
                <a:latin typeface="Microsoft Sans Serif"/>
                <a:cs typeface="Microsoft Sans Serif"/>
              </a:rPr>
              <a:t>lokali</a:t>
            </a:r>
            <a:r>
              <a:rPr sz="1250" spc="-20" dirty="0">
                <a:solidFill>
                  <a:srgbClr val="213C3C"/>
                </a:solidFill>
                <a:latin typeface="Microsoft Sans Serif"/>
                <a:cs typeface="Microsoft Sans Serif"/>
              </a:rPr>
              <a:t>, </a:t>
            </a:r>
            <a:r>
              <a:rPr sz="1250" spc="80" dirty="0">
                <a:latin typeface="Microsoft Sans Serif"/>
                <a:cs typeface="Microsoft Sans Serif"/>
              </a:rPr>
              <a:t>to </a:t>
            </a:r>
            <a:r>
              <a:rPr sz="1250" dirty="0">
                <a:latin typeface="Microsoft Sans Serif"/>
                <a:cs typeface="Microsoft Sans Serif"/>
              </a:rPr>
              <a:t>jedna </a:t>
            </a:r>
            <a:r>
              <a:rPr sz="1250" spc="-55" dirty="0">
                <a:latin typeface="Microsoft Sans Serif"/>
                <a:cs typeface="Microsoft Sans Serif"/>
              </a:rPr>
              <a:t>z </a:t>
            </a:r>
            <a:r>
              <a:rPr sz="1250" spc="60" dirty="0">
                <a:latin typeface="Microsoft Sans Serif"/>
                <a:cs typeface="Microsoft Sans Serif"/>
              </a:rPr>
              <a:t>form </a:t>
            </a:r>
            <a:r>
              <a:rPr sz="1250" spc="5" dirty="0">
                <a:latin typeface="Microsoft Sans Serif"/>
                <a:cs typeface="Microsoft Sans Serif"/>
              </a:rPr>
              <a:t>użytkowania </a:t>
            </a:r>
            <a:r>
              <a:rPr sz="1250" spc="-10" dirty="0">
                <a:latin typeface="Microsoft Sans Serif"/>
                <a:cs typeface="Microsoft Sans Serif"/>
              </a:rPr>
              <a:t>mieszkań </a:t>
            </a:r>
            <a:r>
              <a:rPr sz="1250" spc="5" dirty="0">
                <a:latin typeface="Microsoft Sans Serif"/>
                <a:cs typeface="Microsoft Sans Serif"/>
              </a:rPr>
              <a:t>spółdzielczych, </a:t>
            </a:r>
            <a:r>
              <a:rPr sz="1250" spc="45" dirty="0">
                <a:latin typeface="Microsoft Sans Serif"/>
                <a:cs typeface="Microsoft Sans Serif"/>
              </a:rPr>
              <a:t>które </a:t>
            </a:r>
            <a:r>
              <a:rPr sz="1250" spc="-320" dirty="0">
                <a:latin typeface="Microsoft Sans Serif"/>
                <a:cs typeface="Microsoft Sans Serif"/>
              </a:rPr>
              <a:t> </a:t>
            </a:r>
            <a:r>
              <a:rPr sz="1250" spc="15" dirty="0">
                <a:latin typeface="Microsoft Sans Serif"/>
                <a:cs typeface="Microsoft Sans Serif"/>
              </a:rPr>
              <a:t>zgodnie </a:t>
            </a:r>
            <a:r>
              <a:rPr sz="1250" spc="-55" dirty="0">
                <a:latin typeface="Microsoft Sans Serif"/>
                <a:cs typeface="Microsoft Sans Serif"/>
              </a:rPr>
              <a:t>z </a:t>
            </a:r>
            <a:r>
              <a:rPr sz="1250" spc="-5" dirty="0">
                <a:latin typeface="Microsoft Sans Serif"/>
                <a:cs typeface="Microsoft Sans Serif"/>
              </a:rPr>
              <a:t>warunkami </a:t>
            </a:r>
            <a:r>
              <a:rPr sz="1250" spc="5" dirty="0">
                <a:latin typeface="Microsoft Sans Serif"/>
                <a:cs typeface="Microsoft Sans Serif"/>
              </a:rPr>
              <a:t>ustawy </a:t>
            </a:r>
            <a:r>
              <a:rPr sz="1250" spc="-40" dirty="0">
                <a:latin typeface="Microsoft Sans Serif"/>
                <a:cs typeface="Microsoft Sans Serif"/>
              </a:rPr>
              <a:t>i </a:t>
            </a:r>
            <a:r>
              <a:rPr sz="1250" spc="20" dirty="0">
                <a:latin typeface="Microsoft Sans Serif"/>
                <a:cs typeface="Microsoft Sans Serif"/>
              </a:rPr>
              <a:t>umowy </a:t>
            </a:r>
            <a:r>
              <a:rPr sz="1250" spc="-15" dirty="0">
                <a:latin typeface="Microsoft Sans Serif"/>
                <a:cs typeface="Microsoft Sans Serif"/>
              </a:rPr>
              <a:t>ze </a:t>
            </a:r>
            <a:r>
              <a:rPr sz="1250" spc="-5" dirty="0">
                <a:latin typeface="Microsoft Sans Serif"/>
                <a:cs typeface="Microsoft Sans Serif"/>
              </a:rPr>
              <a:t>spółdzielnią, </a:t>
            </a:r>
            <a:r>
              <a:rPr sz="1250" spc="45" dirty="0">
                <a:latin typeface="Microsoft Sans Serif"/>
                <a:cs typeface="Microsoft Sans Serif"/>
              </a:rPr>
              <a:t>po </a:t>
            </a:r>
            <a:r>
              <a:rPr sz="1250" dirty="0">
                <a:latin typeface="Microsoft Sans Serif"/>
                <a:cs typeface="Microsoft Sans Serif"/>
              </a:rPr>
              <a:t>spłacie </a:t>
            </a:r>
            <a:r>
              <a:rPr sz="1250" spc="-40" dirty="0">
                <a:latin typeface="Microsoft Sans Serif"/>
                <a:cs typeface="Microsoft Sans Serif"/>
              </a:rPr>
              <a:t>i </a:t>
            </a:r>
            <a:r>
              <a:rPr sz="1250" spc="10" dirty="0">
                <a:latin typeface="Microsoft Sans Serif"/>
                <a:cs typeface="Microsoft Sans Serif"/>
              </a:rPr>
              <a:t>przekształceniu </a:t>
            </a:r>
            <a:r>
              <a:rPr sz="1250" spc="15" dirty="0">
                <a:latin typeface="Microsoft Sans Serif"/>
                <a:cs typeface="Microsoft Sans Serif"/>
              </a:rPr>
              <a:t>może </a:t>
            </a:r>
            <a:r>
              <a:rPr sz="1250" spc="20" dirty="0">
                <a:latin typeface="Microsoft Sans Serif"/>
                <a:cs typeface="Microsoft Sans Serif"/>
              </a:rPr>
              <a:t> </a:t>
            </a:r>
            <a:r>
              <a:rPr sz="1250" spc="10" dirty="0">
                <a:latin typeface="Microsoft Sans Serif"/>
                <a:cs typeface="Microsoft Sans Serif"/>
              </a:rPr>
              <a:t>stać </a:t>
            </a:r>
            <a:r>
              <a:rPr sz="1250" spc="-25" dirty="0">
                <a:latin typeface="Microsoft Sans Serif"/>
                <a:cs typeface="Microsoft Sans Serif"/>
              </a:rPr>
              <a:t>się </a:t>
            </a:r>
            <a:r>
              <a:rPr sz="1250" spc="-10" dirty="0">
                <a:latin typeface="Microsoft Sans Serif"/>
                <a:cs typeface="Microsoft Sans Serif"/>
              </a:rPr>
              <a:t>własnością </a:t>
            </a:r>
            <a:r>
              <a:rPr sz="1250" spc="10" dirty="0">
                <a:latin typeface="Microsoft Sans Serif"/>
                <a:cs typeface="Microsoft Sans Serif"/>
              </a:rPr>
              <a:t>lokatora. </a:t>
            </a:r>
            <a:r>
              <a:rPr sz="1250" spc="30" dirty="0">
                <a:latin typeface="Microsoft Sans Serif"/>
                <a:cs typeface="Microsoft Sans Serif"/>
              </a:rPr>
              <a:t>Już </a:t>
            </a:r>
            <a:r>
              <a:rPr sz="1250" spc="45" dirty="0">
                <a:latin typeface="Microsoft Sans Serif"/>
                <a:cs typeface="Microsoft Sans Serif"/>
              </a:rPr>
              <a:t>po </a:t>
            </a:r>
            <a:r>
              <a:rPr sz="1250" spc="-100" dirty="0">
                <a:latin typeface="Microsoft Sans Serif"/>
                <a:cs typeface="Microsoft Sans Serif"/>
              </a:rPr>
              <a:t>10 </a:t>
            </a:r>
            <a:r>
              <a:rPr sz="1250" spc="-5" dirty="0">
                <a:latin typeface="Microsoft Sans Serif"/>
                <a:cs typeface="Microsoft Sans Serif"/>
              </a:rPr>
              <a:t>latach, </a:t>
            </a:r>
            <a:r>
              <a:rPr sz="1250" spc="5" dirty="0">
                <a:latin typeface="Microsoft Sans Serif"/>
                <a:cs typeface="Microsoft Sans Serif"/>
              </a:rPr>
              <a:t>istnieje możliwość </a:t>
            </a:r>
            <a:r>
              <a:rPr sz="1250" spc="15" dirty="0">
                <a:latin typeface="Microsoft Sans Serif"/>
                <a:cs typeface="Microsoft Sans Serif"/>
              </a:rPr>
              <a:t>całkowitej </a:t>
            </a:r>
            <a:r>
              <a:rPr sz="1250" spc="20" dirty="0">
                <a:latin typeface="Microsoft Sans Serif"/>
                <a:cs typeface="Microsoft Sans Serif"/>
              </a:rPr>
              <a:t>spłaty </a:t>
            </a:r>
            <a:r>
              <a:rPr sz="1250" spc="25" dirty="0">
                <a:latin typeface="Microsoft Sans Serif"/>
                <a:cs typeface="Microsoft Sans Serif"/>
              </a:rPr>
              <a:t> </a:t>
            </a:r>
            <a:r>
              <a:rPr sz="1250" spc="30" dirty="0">
                <a:latin typeface="Microsoft Sans Serif"/>
                <a:cs typeface="Microsoft Sans Serif"/>
              </a:rPr>
              <a:t>pozostałego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35" dirty="0">
                <a:latin typeface="Microsoft Sans Serif"/>
                <a:cs typeface="Microsoft Sans Serif"/>
              </a:rPr>
              <a:t>kredytu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-40" dirty="0">
                <a:latin typeface="Microsoft Sans Serif"/>
                <a:cs typeface="Microsoft Sans Serif"/>
              </a:rPr>
              <a:t>i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5" dirty="0">
                <a:latin typeface="Microsoft Sans Serif"/>
                <a:cs typeface="Microsoft Sans Serif"/>
              </a:rPr>
              <a:t>przekształcenia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-5" dirty="0">
                <a:latin typeface="Microsoft Sans Serif"/>
                <a:cs typeface="Microsoft Sans Serif"/>
              </a:rPr>
              <a:t>lokalu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-35" dirty="0">
                <a:latin typeface="Microsoft Sans Serif"/>
                <a:cs typeface="Microsoft Sans Serif"/>
              </a:rPr>
              <a:t>w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25" dirty="0">
                <a:latin typeface="Microsoft Sans Serif"/>
                <a:cs typeface="Microsoft Sans Serif"/>
              </a:rPr>
              <a:t>odrębną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-15" dirty="0">
                <a:latin typeface="Microsoft Sans Serif"/>
                <a:cs typeface="Microsoft Sans Serif"/>
              </a:rPr>
              <a:t>własność.</a:t>
            </a:r>
            <a:endParaRPr sz="1250">
              <a:latin typeface="Microsoft Sans Serif"/>
              <a:cs typeface="Microsoft Sans Serif"/>
            </a:endParaRPr>
          </a:p>
          <a:p>
            <a:pPr marL="12700" marR="104139">
              <a:lnSpc>
                <a:spcPts val="1420"/>
              </a:lnSpc>
              <a:spcBef>
                <a:spcPts val="1435"/>
              </a:spcBef>
            </a:pPr>
            <a:r>
              <a:rPr sz="1250" spc="-15" dirty="0">
                <a:latin typeface="Microsoft Sans Serif"/>
                <a:cs typeface="Microsoft Sans Serif"/>
              </a:rPr>
              <a:t>"Bank </a:t>
            </a:r>
            <a:r>
              <a:rPr sz="1250" spc="15" dirty="0">
                <a:latin typeface="Microsoft Sans Serif"/>
                <a:cs typeface="Microsoft Sans Serif"/>
              </a:rPr>
              <a:t>Gospodarstwa </a:t>
            </a:r>
            <a:r>
              <a:rPr sz="1250" spc="5" dirty="0">
                <a:latin typeface="Microsoft Sans Serif"/>
                <a:cs typeface="Microsoft Sans Serif"/>
              </a:rPr>
              <a:t>Krajowego" </a:t>
            </a:r>
            <a:r>
              <a:rPr sz="1250" spc="-35" dirty="0">
                <a:latin typeface="Microsoft Sans Serif"/>
                <a:cs typeface="Microsoft Sans Serif"/>
              </a:rPr>
              <a:t>w </a:t>
            </a:r>
            <a:r>
              <a:rPr sz="1250" spc="20" dirty="0">
                <a:latin typeface="Microsoft Sans Serif"/>
                <a:cs typeface="Microsoft Sans Serif"/>
              </a:rPr>
              <a:t>odpowiedzi </a:t>
            </a:r>
            <a:r>
              <a:rPr sz="1250" spc="-25" dirty="0">
                <a:latin typeface="Microsoft Sans Serif"/>
                <a:cs typeface="Microsoft Sans Serif"/>
              </a:rPr>
              <a:t>na </a:t>
            </a:r>
            <a:r>
              <a:rPr sz="1250" spc="5" dirty="0">
                <a:latin typeface="Microsoft Sans Serif"/>
                <a:cs typeface="Microsoft Sans Serif"/>
              </a:rPr>
              <a:t>rosnące zainteresowanie </a:t>
            </a:r>
            <a:r>
              <a:rPr sz="1250" spc="10" dirty="0">
                <a:latin typeface="Microsoft Sans Serif"/>
                <a:cs typeface="Microsoft Sans Serif"/>
              </a:rPr>
              <a:t> </a:t>
            </a:r>
            <a:r>
              <a:rPr sz="1250" spc="25" dirty="0">
                <a:latin typeface="Microsoft Sans Serif"/>
                <a:cs typeface="Microsoft Sans Serif"/>
              </a:rPr>
              <a:t>budownictwem </a:t>
            </a:r>
            <a:r>
              <a:rPr sz="1250" spc="5" dirty="0">
                <a:latin typeface="Microsoft Sans Serif"/>
                <a:cs typeface="Microsoft Sans Serif"/>
              </a:rPr>
              <a:t>społecznym, </a:t>
            </a:r>
            <a:r>
              <a:rPr sz="1250" spc="30" dirty="0">
                <a:latin typeface="Microsoft Sans Serif"/>
                <a:cs typeface="Microsoft Sans Serif"/>
              </a:rPr>
              <a:t>przygotował </a:t>
            </a:r>
            <a:r>
              <a:rPr sz="1250" spc="-25" dirty="0">
                <a:latin typeface="Microsoft Sans Serif"/>
                <a:cs typeface="Microsoft Sans Serif"/>
              </a:rPr>
              <a:t>na </a:t>
            </a:r>
            <a:r>
              <a:rPr sz="1250" spc="40" dirty="0">
                <a:latin typeface="Microsoft Sans Serif"/>
                <a:cs typeface="Microsoft Sans Serif"/>
              </a:rPr>
              <a:t>potrzeby </a:t>
            </a:r>
            <a:r>
              <a:rPr sz="1250" dirty="0">
                <a:latin typeface="Microsoft Sans Serif"/>
                <a:cs typeface="Microsoft Sans Serif"/>
              </a:rPr>
              <a:t>spółdzielni, </a:t>
            </a:r>
            <a:r>
              <a:rPr sz="1250" spc="30" dirty="0">
                <a:latin typeface="Microsoft Sans Serif"/>
                <a:cs typeface="Microsoft Sans Serif"/>
              </a:rPr>
              <a:t>długoletnie </a:t>
            </a:r>
            <a:r>
              <a:rPr sz="1250" spc="35" dirty="0">
                <a:latin typeface="Microsoft Sans Serif"/>
                <a:cs typeface="Microsoft Sans Serif"/>
              </a:rPr>
              <a:t> </a:t>
            </a:r>
            <a:r>
              <a:rPr sz="1250" spc="20" dirty="0">
                <a:latin typeface="Microsoft Sans Serif"/>
                <a:cs typeface="Microsoft Sans Serif"/>
              </a:rPr>
              <a:t>niskooprocentowane </a:t>
            </a:r>
            <a:r>
              <a:rPr sz="1250" spc="55" dirty="0">
                <a:latin typeface="Microsoft Sans Serif"/>
                <a:cs typeface="Microsoft Sans Serif"/>
              </a:rPr>
              <a:t>formy </a:t>
            </a:r>
            <a:r>
              <a:rPr sz="1250" spc="-10" dirty="0">
                <a:latin typeface="Microsoft Sans Serif"/>
                <a:cs typeface="Microsoft Sans Serif"/>
              </a:rPr>
              <a:t>finansowania, </a:t>
            </a:r>
            <a:r>
              <a:rPr sz="1250" spc="-5" dirty="0">
                <a:latin typeface="Microsoft Sans Serif"/>
                <a:cs typeface="Microsoft Sans Serif"/>
              </a:rPr>
              <a:t>stwarzając </a:t>
            </a:r>
            <a:r>
              <a:rPr sz="1250" spc="55" dirty="0">
                <a:latin typeface="Microsoft Sans Serif"/>
                <a:cs typeface="Microsoft Sans Serif"/>
              </a:rPr>
              <a:t>tym </a:t>
            </a:r>
            <a:r>
              <a:rPr sz="1250" dirty="0">
                <a:latin typeface="Microsoft Sans Serif"/>
                <a:cs typeface="Microsoft Sans Serif"/>
              </a:rPr>
              <a:t>samym </a:t>
            </a:r>
            <a:r>
              <a:rPr sz="1250" spc="40" dirty="0">
                <a:latin typeface="Microsoft Sans Serif"/>
                <a:cs typeface="Microsoft Sans Serif"/>
              </a:rPr>
              <a:t>dogodne </a:t>
            </a:r>
            <a:r>
              <a:rPr sz="1250" spc="-40" dirty="0">
                <a:latin typeface="Microsoft Sans Serif"/>
                <a:cs typeface="Microsoft Sans Serif"/>
              </a:rPr>
              <a:t>i </a:t>
            </a:r>
            <a:r>
              <a:rPr sz="1250" spc="10" dirty="0">
                <a:latin typeface="Microsoft Sans Serif"/>
                <a:cs typeface="Microsoft Sans Serif"/>
              </a:rPr>
              <a:t>bezpieczne </a:t>
            </a:r>
            <a:r>
              <a:rPr sz="1250" spc="-320" dirty="0">
                <a:latin typeface="Microsoft Sans Serif"/>
                <a:cs typeface="Microsoft Sans Serif"/>
              </a:rPr>
              <a:t> </a:t>
            </a:r>
            <a:r>
              <a:rPr sz="1250" spc="-5" dirty="0">
                <a:latin typeface="Microsoft Sans Serif"/>
                <a:cs typeface="Microsoft Sans Serif"/>
              </a:rPr>
              <a:t>warunki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45" dirty="0">
                <a:latin typeface="Microsoft Sans Serif"/>
                <a:cs typeface="Microsoft Sans Serif"/>
              </a:rPr>
              <a:t>do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dirty="0">
                <a:latin typeface="Microsoft Sans Serif"/>
                <a:cs typeface="Microsoft Sans Serif"/>
              </a:rPr>
              <a:t>zaspokojenia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5" dirty="0">
                <a:latin typeface="Microsoft Sans Serif"/>
                <a:cs typeface="Microsoft Sans Serif"/>
              </a:rPr>
              <a:t>rosnących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40" dirty="0">
                <a:latin typeface="Microsoft Sans Serif"/>
                <a:cs typeface="Microsoft Sans Serif"/>
              </a:rPr>
              <a:t>potrzeb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-5" dirty="0">
                <a:latin typeface="Microsoft Sans Serif"/>
                <a:cs typeface="Microsoft Sans Serif"/>
              </a:rPr>
              <a:t>mieszkaniowych.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 marR="5080">
              <a:lnSpc>
                <a:spcPts val="1420"/>
              </a:lnSpc>
            </a:pPr>
            <a:r>
              <a:rPr sz="1250" spc="40" dirty="0">
                <a:latin typeface="Microsoft Sans Serif"/>
                <a:cs typeface="Microsoft Sans Serif"/>
              </a:rPr>
              <a:t>Lokator </a:t>
            </a:r>
            <a:r>
              <a:rPr sz="1250" spc="45" dirty="0">
                <a:latin typeface="Microsoft Sans Serif"/>
                <a:cs typeface="Microsoft Sans Serif"/>
              </a:rPr>
              <a:t>po </a:t>
            </a:r>
            <a:r>
              <a:rPr sz="1250" spc="-10" dirty="0">
                <a:latin typeface="Microsoft Sans Serif"/>
                <a:cs typeface="Microsoft Sans Serif"/>
              </a:rPr>
              <a:t>wniesieniu </a:t>
            </a:r>
            <a:r>
              <a:rPr sz="1250" spc="5" dirty="0">
                <a:latin typeface="Microsoft Sans Serif"/>
                <a:cs typeface="Microsoft Sans Serif"/>
              </a:rPr>
              <a:t>wkładu mieszkaniowego </a:t>
            </a:r>
            <a:r>
              <a:rPr sz="1250" spc="15" dirty="0">
                <a:latin typeface="Microsoft Sans Serif"/>
                <a:cs typeface="Microsoft Sans Serif"/>
              </a:rPr>
              <a:t>stanowiącego </a:t>
            </a:r>
            <a:r>
              <a:rPr sz="1250" spc="45" dirty="0">
                <a:latin typeface="Microsoft Sans Serif"/>
                <a:cs typeface="Microsoft Sans Serif"/>
              </a:rPr>
              <a:t>do </a:t>
            </a:r>
            <a:r>
              <a:rPr sz="1250" spc="-60" dirty="0">
                <a:latin typeface="Microsoft Sans Serif"/>
                <a:cs typeface="Microsoft Sans Serif"/>
              </a:rPr>
              <a:t>25% </a:t>
            </a:r>
            <a:r>
              <a:rPr sz="1250" spc="10" dirty="0">
                <a:latin typeface="Microsoft Sans Serif"/>
                <a:cs typeface="Microsoft Sans Serif"/>
              </a:rPr>
              <a:t>wartości </a:t>
            </a:r>
            <a:r>
              <a:rPr sz="1250" spc="15" dirty="0">
                <a:latin typeface="Microsoft Sans Serif"/>
                <a:cs typeface="Microsoft Sans Serif"/>
              </a:rPr>
              <a:t>kosztów </a:t>
            </a:r>
            <a:r>
              <a:rPr sz="1250" spc="20" dirty="0">
                <a:latin typeface="Microsoft Sans Serif"/>
                <a:cs typeface="Microsoft Sans Serif"/>
              </a:rPr>
              <a:t> </a:t>
            </a:r>
            <a:r>
              <a:rPr sz="1250" spc="10" dirty="0">
                <a:latin typeface="Microsoft Sans Serif"/>
                <a:cs typeface="Microsoft Sans Serif"/>
              </a:rPr>
              <a:t>budowy, </a:t>
            </a:r>
            <a:r>
              <a:rPr sz="1250" spc="15" dirty="0">
                <a:latin typeface="Microsoft Sans Serif"/>
                <a:cs typeface="Microsoft Sans Serif"/>
              </a:rPr>
              <a:t>pozostałą </a:t>
            </a:r>
            <a:r>
              <a:rPr sz="1250" spc="-5" dirty="0">
                <a:latin typeface="Microsoft Sans Serif"/>
                <a:cs typeface="Microsoft Sans Serif"/>
              </a:rPr>
              <a:t>część </a:t>
            </a:r>
            <a:r>
              <a:rPr sz="1250" spc="35" dirty="0">
                <a:latin typeface="Microsoft Sans Serif"/>
                <a:cs typeface="Microsoft Sans Serif"/>
              </a:rPr>
              <a:t>kredytu </a:t>
            </a:r>
            <a:r>
              <a:rPr sz="1250" spc="-5" dirty="0">
                <a:latin typeface="Microsoft Sans Serif"/>
                <a:cs typeface="Microsoft Sans Serif"/>
              </a:rPr>
              <a:t>spłaca </a:t>
            </a:r>
            <a:r>
              <a:rPr sz="1250" spc="45" dirty="0">
                <a:latin typeface="Microsoft Sans Serif"/>
                <a:cs typeface="Microsoft Sans Serif"/>
              </a:rPr>
              <a:t>do </a:t>
            </a:r>
            <a:r>
              <a:rPr sz="1250" spc="5" dirty="0">
                <a:latin typeface="Microsoft Sans Serif"/>
                <a:cs typeface="Microsoft Sans Serif"/>
              </a:rPr>
              <a:t>spółdzielni </a:t>
            </a:r>
            <a:r>
              <a:rPr sz="1250" spc="-20" dirty="0">
                <a:latin typeface="Microsoft Sans Serif"/>
                <a:cs typeface="Microsoft Sans Serif"/>
              </a:rPr>
              <a:t>wraz </a:t>
            </a:r>
            <a:r>
              <a:rPr sz="1250" spc="-55" dirty="0">
                <a:latin typeface="Microsoft Sans Serif"/>
                <a:cs typeface="Microsoft Sans Serif"/>
              </a:rPr>
              <a:t>z </a:t>
            </a:r>
            <a:r>
              <a:rPr sz="1250" spc="25" dirty="0">
                <a:latin typeface="Microsoft Sans Serif"/>
                <a:cs typeface="Microsoft Sans Serif"/>
              </a:rPr>
              <a:t>opłatami </a:t>
            </a:r>
            <a:r>
              <a:rPr sz="1250" spc="5" dirty="0">
                <a:latin typeface="Microsoft Sans Serif"/>
                <a:cs typeface="Microsoft Sans Serif"/>
              </a:rPr>
              <a:t>eksploatacyjnymi. </a:t>
            </a:r>
            <a:r>
              <a:rPr sz="1250" spc="-320" dirty="0">
                <a:latin typeface="Microsoft Sans Serif"/>
                <a:cs typeface="Microsoft Sans Serif"/>
              </a:rPr>
              <a:t> </a:t>
            </a:r>
            <a:r>
              <a:rPr sz="1250" spc="20" dirty="0">
                <a:latin typeface="Microsoft Sans Serif"/>
                <a:cs typeface="Microsoft Sans Serif"/>
              </a:rPr>
              <a:t>Proponowane </a:t>
            </a:r>
            <a:r>
              <a:rPr sz="1250" spc="5" dirty="0">
                <a:latin typeface="Microsoft Sans Serif"/>
                <a:cs typeface="Microsoft Sans Serif"/>
              </a:rPr>
              <a:t>przez </a:t>
            </a:r>
            <a:r>
              <a:rPr sz="1250" spc="-35" dirty="0">
                <a:latin typeface="Microsoft Sans Serif"/>
                <a:cs typeface="Microsoft Sans Serif"/>
              </a:rPr>
              <a:t>nas </a:t>
            </a:r>
            <a:r>
              <a:rPr sz="1250" spc="-15" dirty="0">
                <a:latin typeface="Microsoft Sans Serif"/>
                <a:cs typeface="Microsoft Sans Serif"/>
              </a:rPr>
              <a:t>rozwiązanie, </a:t>
            </a:r>
            <a:r>
              <a:rPr sz="1250" spc="-5" dirty="0">
                <a:latin typeface="Microsoft Sans Serif"/>
                <a:cs typeface="Microsoft Sans Serif"/>
              </a:rPr>
              <a:t>nie </a:t>
            </a:r>
            <a:r>
              <a:rPr sz="1250" dirty="0">
                <a:latin typeface="Microsoft Sans Serif"/>
                <a:cs typeface="Microsoft Sans Serif"/>
              </a:rPr>
              <a:t>wymaga </a:t>
            </a:r>
            <a:r>
              <a:rPr sz="1250" spc="5" dirty="0">
                <a:latin typeface="Microsoft Sans Serif"/>
                <a:cs typeface="Microsoft Sans Serif"/>
              </a:rPr>
              <a:t>konieczności </a:t>
            </a:r>
            <a:r>
              <a:rPr sz="1250" spc="-15" dirty="0">
                <a:latin typeface="Microsoft Sans Serif"/>
                <a:cs typeface="Microsoft Sans Serif"/>
              </a:rPr>
              <a:t>zaciągania </a:t>
            </a:r>
            <a:r>
              <a:rPr sz="1250" spc="30" dirty="0">
                <a:latin typeface="Microsoft Sans Serif"/>
                <a:cs typeface="Microsoft Sans Serif"/>
              </a:rPr>
              <a:t>długoletniego </a:t>
            </a:r>
            <a:r>
              <a:rPr sz="1250" spc="35" dirty="0">
                <a:latin typeface="Microsoft Sans Serif"/>
                <a:cs typeface="Microsoft Sans Serif"/>
              </a:rPr>
              <a:t> </a:t>
            </a:r>
            <a:r>
              <a:rPr sz="1250" spc="10" dirty="0">
                <a:latin typeface="Microsoft Sans Serif"/>
                <a:cs typeface="Microsoft Sans Serif"/>
              </a:rPr>
              <a:t>indywidualnego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20" dirty="0">
                <a:latin typeface="Microsoft Sans Serif"/>
                <a:cs typeface="Microsoft Sans Serif"/>
              </a:rPr>
              <a:t>kredytu,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45" dirty="0">
                <a:latin typeface="Microsoft Sans Serif"/>
                <a:cs typeface="Microsoft Sans Serif"/>
              </a:rPr>
              <a:t>który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-15" dirty="0">
                <a:latin typeface="Microsoft Sans Serif"/>
                <a:cs typeface="Microsoft Sans Serif"/>
              </a:rPr>
              <a:t>zaciąga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-35" dirty="0">
                <a:latin typeface="Microsoft Sans Serif"/>
                <a:cs typeface="Microsoft Sans Serif"/>
              </a:rPr>
              <a:t>w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-15" dirty="0">
                <a:latin typeface="Microsoft Sans Serif"/>
                <a:cs typeface="Microsoft Sans Serif"/>
              </a:rPr>
              <a:t>BGK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-5" dirty="0">
                <a:latin typeface="Microsoft Sans Serif"/>
                <a:cs typeface="Microsoft Sans Serif"/>
              </a:rPr>
              <a:t>spółdzielnia.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 marR="239395">
              <a:lnSpc>
                <a:spcPts val="1420"/>
              </a:lnSpc>
            </a:pPr>
            <a:r>
              <a:rPr sz="1250" spc="15" dirty="0">
                <a:latin typeface="Microsoft Sans Serif"/>
                <a:cs typeface="Microsoft Sans Serif"/>
              </a:rPr>
              <a:t>Propozycja nowych </a:t>
            </a:r>
            <a:r>
              <a:rPr sz="1250" spc="-10" dirty="0">
                <a:latin typeface="Microsoft Sans Serif"/>
                <a:cs typeface="Microsoft Sans Serif"/>
              </a:rPr>
              <a:t>mieszkań </a:t>
            </a:r>
            <a:r>
              <a:rPr sz="1250" spc="-5" dirty="0">
                <a:latin typeface="Microsoft Sans Serif"/>
                <a:cs typeface="Microsoft Sans Serif"/>
              </a:rPr>
              <a:t>skierowana </a:t>
            </a:r>
            <a:r>
              <a:rPr sz="1250" spc="15" dirty="0">
                <a:latin typeface="Microsoft Sans Serif"/>
                <a:cs typeface="Microsoft Sans Serif"/>
              </a:rPr>
              <a:t>jest </a:t>
            </a:r>
            <a:r>
              <a:rPr sz="1250" spc="5" dirty="0">
                <a:latin typeface="Microsoft Sans Serif"/>
                <a:cs typeface="Microsoft Sans Serif"/>
              </a:rPr>
              <a:t>zarówno </a:t>
            </a:r>
            <a:r>
              <a:rPr sz="1250" spc="45" dirty="0">
                <a:latin typeface="Microsoft Sans Serif"/>
                <a:cs typeface="Microsoft Sans Serif"/>
              </a:rPr>
              <a:t>do </a:t>
            </a:r>
            <a:r>
              <a:rPr sz="1250" spc="10" dirty="0">
                <a:latin typeface="Microsoft Sans Serif"/>
                <a:cs typeface="Microsoft Sans Serif"/>
              </a:rPr>
              <a:t>Członków </a:t>
            </a:r>
            <a:r>
              <a:rPr sz="1250" spc="-25" dirty="0">
                <a:latin typeface="Microsoft Sans Serif"/>
                <a:cs typeface="Microsoft Sans Serif"/>
              </a:rPr>
              <a:t>naszej </a:t>
            </a:r>
            <a:r>
              <a:rPr sz="1250" spc="5" dirty="0">
                <a:latin typeface="Microsoft Sans Serif"/>
                <a:cs typeface="Microsoft Sans Serif"/>
              </a:rPr>
              <a:t>spółdzielni </a:t>
            </a:r>
            <a:r>
              <a:rPr sz="1250" spc="-320" dirty="0">
                <a:latin typeface="Microsoft Sans Serif"/>
                <a:cs typeface="Microsoft Sans Serif"/>
              </a:rPr>
              <a:t> </a:t>
            </a:r>
            <a:r>
              <a:rPr sz="1250" dirty="0">
                <a:latin typeface="Microsoft Sans Serif"/>
                <a:cs typeface="Microsoft Sans Serif"/>
              </a:rPr>
              <a:t>oraz każdego, </a:t>
            </a:r>
            <a:r>
              <a:rPr sz="1250" spc="55" dirty="0">
                <a:latin typeface="Microsoft Sans Serif"/>
                <a:cs typeface="Microsoft Sans Serif"/>
              </a:rPr>
              <a:t>kto </a:t>
            </a:r>
            <a:r>
              <a:rPr sz="1250" spc="15" dirty="0">
                <a:latin typeface="Microsoft Sans Serif"/>
                <a:cs typeface="Microsoft Sans Serif"/>
              </a:rPr>
              <a:t>chce </a:t>
            </a:r>
            <a:r>
              <a:rPr sz="1250" dirty="0">
                <a:latin typeface="Microsoft Sans Serif"/>
                <a:cs typeface="Microsoft Sans Serif"/>
              </a:rPr>
              <a:t>razem </a:t>
            </a:r>
            <a:r>
              <a:rPr sz="1250" spc="-55" dirty="0">
                <a:latin typeface="Microsoft Sans Serif"/>
                <a:cs typeface="Microsoft Sans Serif"/>
              </a:rPr>
              <a:t>z </a:t>
            </a:r>
            <a:r>
              <a:rPr sz="1250" spc="-10" dirty="0">
                <a:latin typeface="Microsoft Sans Serif"/>
                <a:cs typeface="Microsoft Sans Serif"/>
              </a:rPr>
              <a:t>nami </a:t>
            </a:r>
            <a:r>
              <a:rPr sz="1250" spc="20" dirty="0">
                <a:latin typeface="Microsoft Sans Serif"/>
                <a:cs typeface="Microsoft Sans Serif"/>
              </a:rPr>
              <a:t>budować </a:t>
            </a:r>
            <a:r>
              <a:rPr sz="1250" spc="-40" dirty="0">
                <a:latin typeface="Microsoft Sans Serif"/>
                <a:cs typeface="Microsoft Sans Serif"/>
              </a:rPr>
              <a:t>i </a:t>
            </a:r>
            <a:r>
              <a:rPr sz="1250" dirty="0">
                <a:latin typeface="Microsoft Sans Serif"/>
                <a:cs typeface="Microsoft Sans Serif"/>
              </a:rPr>
              <a:t>wspierać </a:t>
            </a:r>
            <a:r>
              <a:rPr sz="1250" spc="5" dirty="0">
                <a:latin typeface="Microsoft Sans Serif"/>
                <a:cs typeface="Microsoft Sans Serif"/>
              </a:rPr>
              <a:t>nowoczesne </a:t>
            </a:r>
            <a:r>
              <a:rPr sz="1250" spc="55" dirty="0">
                <a:latin typeface="Microsoft Sans Serif"/>
                <a:cs typeface="Microsoft Sans Serif"/>
              </a:rPr>
              <a:t>formy </a:t>
            </a:r>
            <a:r>
              <a:rPr sz="1250" spc="60" dirty="0">
                <a:latin typeface="Microsoft Sans Serif"/>
                <a:cs typeface="Microsoft Sans Serif"/>
              </a:rPr>
              <a:t> </a:t>
            </a:r>
            <a:r>
              <a:rPr sz="1250" spc="15" dirty="0">
                <a:latin typeface="Microsoft Sans Serif"/>
                <a:cs typeface="Microsoft Sans Serif"/>
              </a:rPr>
              <a:t>dochodzenia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45" dirty="0">
                <a:latin typeface="Microsoft Sans Serif"/>
                <a:cs typeface="Microsoft Sans Serif"/>
              </a:rPr>
              <a:t>do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-10" dirty="0">
                <a:latin typeface="Microsoft Sans Serif"/>
                <a:cs typeface="Microsoft Sans Serif"/>
              </a:rPr>
              <a:t>własności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-10" dirty="0">
                <a:latin typeface="Microsoft Sans Serif"/>
                <a:cs typeface="Microsoft Sans Serif"/>
              </a:rPr>
              <a:t>lokali</a:t>
            </a:r>
            <a:r>
              <a:rPr sz="1250" spc="-20" dirty="0">
                <a:latin typeface="Microsoft Sans Serif"/>
                <a:cs typeface="Microsoft Sans Serif"/>
              </a:rPr>
              <a:t> </a:t>
            </a:r>
            <a:r>
              <a:rPr sz="1250" spc="-10" dirty="0">
                <a:latin typeface="Microsoft Sans Serif"/>
                <a:cs typeface="Microsoft Sans Serif"/>
              </a:rPr>
              <a:t>mieszkalnych</a:t>
            </a:r>
            <a:r>
              <a:rPr sz="1250" spc="-10" dirty="0">
                <a:solidFill>
                  <a:srgbClr val="213C3C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0045" y="4566981"/>
            <a:ext cx="5691505" cy="0"/>
          </a:xfrm>
          <a:custGeom>
            <a:avLst/>
            <a:gdLst/>
            <a:ahLst/>
            <a:cxnLst/>
            <a:rect l="l" t="t" r="r" b="b"/>
            <a:pathLst>
              <a:path w="5691505">
                <a:moveTo>
                  <a:pt x="0" y="0"/>
                </a:moveTo>
                <a:lnTo>
                  <a:pt x="5691236" y="0"/>
                </a:lnTo>
              </a:path>
            </a:pathLst>
          </a:custGeom>
          <a:ln w="9517">
            <a:solidFill>
              <a:srgbClr val="983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5991" cy="1068475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55365" y="755688"/>
            <a:ext cx="6043295" cy="4472305"/>
            <a:chOff x="755365" y="755688"/>
            <a:chExt cx="6043295" cy="44723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365" y="1173343"/>
              <a:ext cx="6043295" cy="405424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67843" y="755688"/>
              <a:ext cx="3016885" cy="694690"/>
            </a:xfrm>
            <a:custGeom>
              <a:avLst/>
              <a:gdLst/>
              <a:ahLst/>
              <a:cxnLst/>
              <a:rect l="l" t="t" r="r" b="b"/>
              <a:pathLst>
                <a:path w="3016885" h="694690">
                  <a:moveTo>
                    <a:pt x="3016742" y="694679"/>
                  </a:moveTo>
                  <a:lnTo>
                    <a:pt x="0" y="694679"/>
                  </a:lnTo>
                  <a:lnTo>
                    <a:pt x="0" y="0"/>
                  </a:lnTo>
                  <a:lnTo>
                    <a:pt x="3016742" y="0"/>
                  </a:lnTo>
                  <a:lnTo>
                    <a:pt x="3016742" y="694679"/>
                  </a:lnTo>
                  <a:close/>
                </a:path>
              </a:pathLst>
            </a:custGeom>
            <a:solidFill>
              <a:srgbClr val="FFFF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37301" y="596477"/>
            <a:ext cx="3139337" cy="159211"/>
          </a:xfrm>
          <a:prstGeom prst="rect">
            <a:avLst/>
          </a:prstGeom>
          <a:solidFill>
            <a:srgbClr val="FFFFFE"/>
          </a:solidFill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190"/>
              </a:lnSpc>
            </a:pPr>
            <a:r>
              <a:rPr lang="pl-PL" sz="1500" b="1" spc="50" dirty="0">
                <a:latin typeface="Arial"/>
                <a:cs typeface="Arial"/>
              </a:rPr>
              <a:t>PRZYK</a:t>
            </a:r>
            <a:r>
              <a:rPr sz="1500" b="1" spc="50" dirty="0">
                <a:latin typeface="Arial"/>
                <a:cs typeface="Arial"/>
              </a:rPr>
              <a:t>Ł</a:t>
            </a:r>
            <a:r>
              <a:rPr sz="1500" b="1" spc="10" dirty="0">
                <a:latin typeface="Arial"/>
                <a:cs typeface="Arial"/>
              </a:rPr>
              <a:t>A</a:t>
            </a:r>
            <a:r>
              <a:rPr sz="1500" b="1" spc="20" dirty="0">
                <a:latin typeface="Arial"/>
                <a:cs typeface="Arial"/>
              </a:rPr>
              <a:t>D</a:t>
            </a:r>
            <a:r>
              <a:rPr sz="1500" b="1" spc="50" dirty="0">
                <a:latin typeface="Arial"/>
                <a:cs typeface="Arial"/>
              </a:rPr>
              <a:t>O</a:t>
            </a:r>
            <a:r>
              <a:rPr sz="1500" b="1" spc="-5" dirty="0">
                <a:latin typeface="Arial"/>
                <a:cs typeface="Arial"/>
              </a:rPr>
              <a:t>W</a:t>
            </a:r>
            <a:r>
              <a:rPr sz="1500" b="1" spc="-35" dirty="0">
                <a:latin typeface="Arial"/>
                <a:cs typeface="Arial"/>
              </a:rPr>
              <a:t>E</a:t>
            </a:r>
            <a:r>
              <a:rPr sz="1500" b="1" spc="-120" dirty="0">
                <a:latin typeface="Arial"/>
                <a:cs typeface="Arial"/>
              </a:rPr>
              <a:t> </a:t>
            </a:r>
            <a:r>
              <a:rPr sz="1500" b="1" spc="70" dirty="0">
                <a:latin typeface="Arial"/>
                <a:cs typeface="Arial"/>
              </a:rPr>
              <a:t>M</a:t>
            </a:r>
            <a:r>
              <a:rPr sz="1500" b="1" spc="-10" dirty="0">
                <a:latin typeface="Arial"/>
                <a:cs typeface="Arial"/>
              </a:rPr>
              <a:t>I</a:t>
            </a:r>
            <a:r>
              <a:rPr sz="1500" b="1" spc="-35" dirty="0">
                <a:latin typeface="Arial"/>
                <a:cs typeface="Arial"/>
              </a:rPr>
              <a:t>E</a:t>
            </a:r>
            <a:r>
              <a:rPr sz="1500" b="1" spc="-55" dirty="0">
                <a:latin typeface="Arial"/>
                <a:cs typeface="Arial"/>
              </a:rPr>
              <a:t>S</a:t>
            </a:r>
            <a:r>
              <a:rPr sz="1500" b="1" spc="5" dirty="0">
                <a:latin typeface="Arial"/>
                <a:cs typeface="Arial"/>
              </a:rPr>
              <a:t>Z</a:t>
            </a:r>
            <a:r>
              <a:rPr lang="pl-PL" sz="1500" b="1" spc="5" dirty="0">
                <a:latin typeface="Arial"/>
                <a:cs typeface="Arial"/>
              </a:rPr>
              <a:t>KANIA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3126" y="6151631"/>
            <a:ext cx="1654175" cy="21441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9910">
              <a:lnSpc>
                <a:spcPct val="100000"/>
              </a:lnSpc>
              <a:spcBef>
                <a:spcPts val="100"/>
              </a:spcBef>
            </a:pPr>
            <a:r>
              <a:rPr sz="1250" spc="20" dirty="0">
                <a:latin typeface="Microsoft Sans Serif"/>
                <a:cs typeface="Microsoft Sans Serif"/>
              </a:rPr>
              <a:t>powierzchnia</a:t>
            </a:r>
            <a:r>
              <a:rPr sz="1800" spc="30" baseline="16203" dirty="0">
                <a:latin typeface="Microsoft Sans Serif"/>
                <a:cs typeface="Microsoft Sans Serif"/>
              </a:rPr>
              <a:t>*</a:t>
            </a:r>
            <a:endParaRPr sz="1800" baseline="16203" dirty="0">
              <a:latin typeface="Microsoft Sans Serif"/>
              <a:cs typeface="Microsoft Sans Serif"/>
            </a:endParaRPr>
          </a:p>
          <a:p>
            <a:pPr marL="50800" marR="107950" indent="499109" algn="r">
              <a:lnSpc>
                <a:spcPct val="248100"/>
              </a:lnSpc>
              <a:spcBef>
                <a:spcPts val="210"/>
              </a:spcBef>
            </a:pPr>
            <a:r>
              <a:rPr sz="1250" spc="-15" dirty="0" err="1">
                <a:latin typeface="Microsoft Sans Serif"/>
                <a:cs typeface="Microsoft Sans Serif"/>
              </a:rPr>
              <a:t>cena</a:t>
            </a:r>
            <a:r>
              <a:rPr sz="1250" spc="-35" dirty="0">
                <a:latin typeface="Microsoft Sans Serif"/>
                <a:cs typeface="Microsoft Sans Serif"/>
              </a:rPr>
              <a:t> </a:t>
            </a:r>
            <a:r>
              <a:rPr sz="1250" spc="-45" dirty="0">
                <a:latin typeface="Microsoft Sans Serif"/>
                <a:cs typeface="Microsoft Sans Serif"/>
              </a:rPr>
              <a:t>za</a:t>
            </a:r>
            <a:r>
              <a:rPr sz="1250" spc="-30" dirty="0">
                <a:latin typeface="Microsoft Sans Serif"/>
                <a:cs typeface="Microsoft Sans Serif"/>
              </a:rPr>
              <a:t> </a:t>
            </a:r>
            <a:r>
              <a:rPr sz="1250" spc="20" dirty="0">
                <a:latin typeface="Microsoft Sans Serif"/>
                <a:cs typeface="Microsoft Sans Serif"/>
              </a:rPr>
              <a:t>1m²</a:t>
            </a:r>
            <a:r>
              <a:rPr sz="1250" spc="-40" dirty="0">
                <a:latin typeface="Microsoft Sans Serif"/>
                <a:cs typeface="Microsoft Sans Serif"/>
              </a:rPr>
              <a:t> </a:t>
            </a:r>
            <a:r>
              <a:rPr sz="1800" spc="284" baseline="34722" dirty="0">
                <a:latin typeface="Microsoft Sans Serif"/>
                <a:cs typeface="Microsoft Sans Serif"/>
              </a:rPr>
              <a:t>*</a:t>
            </a:r>
            <a:r>
              <a:rPr sz="1800" spc="-457" baseline="34722" dirty="0">
                <a:latin typeface="Microsoft Sans Serif"/>
                <a:cs typeface="Microsoft Sans Serif"/>
              </a:rPr>
              <a:t> </a:t>
            </a:r>
            <a:r>
              <a:rPr sz="1250" spc="-5" dirty="0">
                <a:latin typeface="Microsoft Sans Serif"/>
                <a:cs typeface="Microsoft Sans Serif"/>
              </a:rPr>
              <a:t>wkład </a:t>
            </a:r>
            <a:r>
              <a:rPr sz="1250" spc="-20" dirty="0">
                <a:latin typeface="Microsoft Sans Serif"/>
                <a:cs typeface="Microsoft Sans Serif"/>
              </a:rPr>
              <a:t>własny </a:t>
            </a:r>
            <a:r>
              <a:rPr sz="1250" spc="-50" dirty="0">
                <a:latin typeface="Microsoft Sans Serif"/>
                <a:cs typeface="Microsoft Sans Serif"/>
              </a:rPr>
              <a:t>(25%) </a:t>
            </a:r>
            <a:r>
              <a:rPr sz="1800" spc="284" baseline="2314" dirty="0">
                <a:latin typeface="Microsoft Sans Serif"/>
                <a:cs typeface="Microsoft Sans Serif"/>
              </a:rPr>
              <a:t>* </a:t>
            </a:r>
            <a:r>
              <a:rPr sz="1800" spc="-457" baseline="2314" dirty="0">
                <a:latin typeface="Microsoft Sans Serif"/>
                <a:cs typeface="Microsoft Sans Serif"/>
              </a:rPr>
              <a:t> </a:t>
            </a:r>
            <a:r>
              <a:rPr sz="1250" dirty="0">
                <a:latin typeface="Microsoft Sans Serif"/>
                <a:cs typeface="Microsoft Sans Serif"/>
              </a:rPr>
              <a:t>dotacja</a:t>
            </a:r>
            <a:r>
              <a:rPr sz="1250" spc="-15" dirty="0">
                <a:latin typeface="Microsoft Sans Serif"/>
                <a:cs typeface="Microsoft Sans Serif"/>
              </a:rPr>
              <a:t> </a:t>
            </a:r>
            <a:r>
              <a:rPr sz="1250" spc="-50" dirty="0">
                <a:latin typeface="Microsoft Sans Serif"/>
                <a:cs typeface="Microsoft Sans Serif"/>
              </a:rPr>
              <a:t>(25%)</a:t>
            </a:r>
            <a:r>
              <a:rPr sz="1250" spc="195" dirty="0">
                <a:latin typeface="Microsoft Sans Serif"/>
                <a:cs typeface="Microsoft Sans Serif"/>
              </a:rPr>
              <a:t> </a:t>
            </a:r>
            <a:r>
              <a:rPr sz="1800" spc="284" baseline="4629" dirty="0">
                <a:latin typeface="Microsoft Sans Serif"/>
                <a:cs typeface="Microsoft Sans Serif"/>
              </a:rPr>
              <a:t>**</a:t>
            </a:r>
            <a:endParaRPr sz="1800" baseline="4629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 marR="149860" algn="r">
              <a:lnSpc>
                <a:spcPct val="100000"/>
              </a:lnSpc>
            </a:pPr>
            <a:r>
              <a:rPr sz="1250" spc="50" dirty="0">
                <a:latin typeface="Microsoft Sans Serif"/>
                <a:cs typeface="Microsoft Sans Serif"/>
              </a:rPr>
              <a:t>rata</a:t>
            </a:r>
            <a:r>
              <a:rPr sz="1800" spc="75" baseline="4629" dirty="0">
                <a:latin typeface="Microsoft Sans Serif"/>
                <a:cs typeface="Microsoft Sans Serif"/>
              </a:rPr>
              <a:t>*</a:t>
            </a:r>
            <a:endParaRPr sz="1800" baseline="4629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275" y="8712205"/>
            <a:ext cx="5429885" cy="1188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 marR="5080" indent="-173355">
              <a:lnSpc>
                <a:spcPct val="114500"/>
              </a:lnSpc>
              <a:spcBef>
                <a:spcPts val="100"/>
              </a:spcBef>
              <a:buChar char="*"/>
              <a:tabLst>
                <a:tab pos="257175" algn="l"/>
              </a:tabLst>
            </a:pPr>
            <a:r>
              <a:rPr sz="1200" spc="-40" dirty="0">
                <a:latin typeface="Microsoft Sans Serif"/>
                <a:cs typeface="Microsoft Sans Serif"/>
              </a:rPr>
              <a:t>są </a:t>
            </a:r>
            <a:r>
              <a:rPr sz="1200" spc="50" dirty="0">
                <a:latin typeface="Microsoft Sans Serif"/>
                <a:cs typeface="Microsoft Sans Serif"/>
              </a:rPr>
              <a:t>to </a:t>
            </a:r>
            <a:r>
              <a:rPr sz="1200" spc="5" dirty="0">
                <a:latin typeface="Microsoft Sans Serif"/>
                <a:cs typeface="Microsoft Sans Serif"/>
              </a:rPr>
              <a:t>tylko </a:t>
            </a:r>
            <a:r>
              <a:rPr sz="1200" spc="10" dirty="0">
                <a:latin typeface="Microsoft Sans Serif"/>
                <a:cs typeface="Microsoft Sans Serif"/>
              </a:rPr>
              <a:t>wstępne </a:t>
            </a:r>
            <a:r>
              <a:rPr sz="1200" spc="-15" dirty="0">
                <a:latin typeface="Microsoft Sans Serif"/>
                <a:cs typeface="Microsoft Sans Serif"/>
              </a:rPr>
              <a:t>wyliczenia </a:t>
            </a:r>
            <a:r>
              <a:rPr sz="1200" dirty="0">
                <a:latin typeface="Microsoft Sans Serif"/>
                <a:cs typeface="Microsoft Sans Serif"/>
              </a:rPr>
              <a:t>na </a:t>
            </a:r>
            <a:r>
              <a:rPr sz="1200" spc="-10" dirty="0">
                <a:latin typeface="Microsoft Sans Serif"/>
                <a:cs typeface="Microsoft Sans Serif"/>
              </a:rPr>
              <a:t>bazie </a:t>
            </a:r>
            <a:r>
              <a:rPr sz="1200" dirty="0">
                <a:latin typeface="Microsoft Sans Serif"/>
                <a:cs typeface="Microsoft Sans Serif"/>
              </a:rPr>
              <a:t>aktualnych </a:t>
            </a:r>
            <a:r>
              <a:rPr sz="1200" spc="-20" dirty="0">
                <a:latin typeface="Microsoft Sans Serif"/>
                <a:cs typeface="Microsoft Sans Serif"/>
              </a:rPr>
              <a:t>cen, </a:t>
            </a:r>
            <a:r>
              <a:rPr sz="1200" spc="-40" dirty="0">
                <a:latin typeface="Microsoft Sans Serif"/>
                <a:cs typeface="Microsoft Sans Serif"/>
              </a:rPr>
              <a:t>WIBOR3M </a:t>
            </a:r>
            <a:r>
              <a:rPr sz="1200" spc="-5" dirty="0">
                <a:latin typeface="Microsoft Sans Serif"/>
                <a:cs typeface="Microsoft Sans Serif"/>
              </a:rPr>
              <a:t>(aktualnie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kształtuje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się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na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10" dirty="0">
                <a:latin typeface="Microsoft Sans Serif"/>
                <a:cs typeface="Microsoft Sans Serif"/>
              </a:rPr>
              <a:t>poziomie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6,36%)</a:t>
            </a:r>
            <a:r>
              <a:rPr sz="1200" spc="-5" dirty="0">
                <a:latin typeface="Microsoft Sans Serif"/>
                <a:cs typeface="Microsoft Sans Serif"/>
              </a:rPr>
              <a:t> i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zależą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40" dirty="0">
                <a:latin typeface="Microsoft Sans Serif"/>
                <a:cs typeface="Microsoft Sans Serif"/>
              </a:rPr>
              <a:t>od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ostatecznej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15" dirty="0">
                <a:latin typeface="Microsoft Sans Serif"/>
                <a:cs typeface="Microsoft Sans Serif"/>
              </a:rPr>
              <a:t>umowy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z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bankiem, </a:t>
            </a:r>
            <a:r>
              <a:rPr sz="1200" spc="5" dirty="0">
                <a:latin typeface="Microsoft Sans Serif"/>
                <a:cs typeface="Microsoft Sans Serif"/>
              </a:rPr>
              <a:t> generalnym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wykonawcą </a:t>
            </a:r>
            <a:r>
              <a:rPr sz="1200" spc="-5" dirty="0">
                <a:latin typeface="Microsoft Sans Serif"/>
                <a:cs typeface="Microsoft Sans Serif"/>
              </a:rPr>
              <a:t>i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5" dirty="0">
                <a:latin typeface="Microsoft Sans Serif"/>
                <a:cs typeface="Microsoft Sans Serif"/>
              </a:rPr>
              <a:t>aktualnej</a:t>
            </a:r>
            <a:r>
              <a:rPr sz="1200" spc="-10" dirty="0">
                <a:latin typeface="Microsoft Sans Serif"/>
                <a:cs typeface="Microsoft Sans Serif"/>
              </a:rPr>
              <a:t> sytuacji </a:t>
            </a:r>
            <a:r>
              <a:rPr sz="1200" dirty="0">
                <a:latin typeface="Microsoft Sans Serif"/>
                <a:cs typeface="Microsoft Sans Serif"/>
              </a:rPr>
              <a:t>na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15" dirty="0">
                <a:latin typeface="Microsoft Sans Serif"/>
                <a:cs typeface="Microsoft Sans Serif"/>
              </a:rPr>
              <a:t>rynku</a:t>
            </a:r>
            <a:endParaRPr sz="1200" dirty="0">
              <a:latin typeface="Microsoft Sans Serif"/>
              <a:cs typeface="Microsoft Sans Serif"/>
            </a:endParaRPr>
          </a:p>
          <a:p>
            <a:pPr marL="83185">
              <a:lnSpc>
                <a:spcPts val="1370"/>
              </a:lnSpc>
              <a:tabLst>
                <a:tab pos="245110" algn="l"/>
              </a:tabLst>
            </a:pPr>
            <a:endParaRPr lang="pl-PL" sz="1550" dirty="0">
              <a:latin typeface="Microsoft Sans Serif"/>
              <a:cs typeface="Microsoft Sans Serif"/>
            </a:endParaRPr>
          </a:p>
          <a:p>
            <a:pPr marL="83185">
              <a:lnSpc>
                <a:spcPts val="1370"/>
              </a:lnSpc>
              <a:tabLst>
                <a:tab pos="245110" algn="l"/>
              </a:tabLst>
            </a:pPr>
            <a:r>
              <a:rPr lang="pl-PL" sz="1200" spc="-5" dirty="0">
                <a:latin typeface="Microsoft Sans Serif"/>
                <a:cs typeface="Microsoft Sans Serif"/>
              </a:rPr>
              <a:t>** </a:t>
            </a:r>
            <a:r>
              <a:rPr sz="1200" spc="-5" dirty="0" err="1">
                <a:latin typeface="Microsoft Sans Serif"/>
                <a:cs typeface="Microsoft Sans Serif"/>
              </a:rPr>
              <a:t>wsparcie</a:t>
            </a:r>
            <a:r>
              <a:rPr sz="1200" spc="-5" dirty="0">
                <a:latin typeface="Microsoft Sans Serif"/>
                <a:cs typeface="Microsoft Sans Serif"/>
              </a:rPr>
              <a:t> przyznawane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40" dirty="0">
                <a:latin typeface="Microsoft Sans Serif"/>
                <a:cs typeface="Microsoft Sans Serif"/>
              </a:rPr>
              <a:t>od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Gminy,</a:t>
            </a:r>
            <a:r>
              <a:rPr sz="1200" dirty="0">
                <a:latin typeface="Microsoft Sans Serif"/>
                <a:cs typeface="Microsoft Sans Serif"/>
              </a:rPr>
              <a:t> możliwe </a:t>
            </a:r>
            <a:r>
              <a:rPr sz="1200" spc="40" dirty="0">
                <a:latin typeface="Microsoft Sans Serif"/>
                <a:cs typeface="Microsoft Sans Serif"/>
              </a:rPr>
              <a:t>do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uzyskania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w </a:t>
            </a:r>
            <a:r>
              <a:rPr sz="1200" spc="25" dirty="0">
                <a:latin typeface="Microsoft Sans Serif"/>
                <a:cs typeface="Microsoft Sans Serif"/>
              </a:rPr>
              <a:t>tym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5" dirty="0">
                <a:latin typeface="Microsoft Sans Serif"/>
                <a:cs typeface="Microsoft Sans Serif"/>
              </a:rPr>
              <a:t>projekcie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ts val="1370"/>
              </a:lnSpc>
            </a:pPr>
            <a:endParaRPr sz="1200" dirty="0">
              <a:latin typeface="Microsoft Sans Serif"/>
              <a:cs typeface="Microsoft Sans Serif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468863" y="5992302"/>
          <a:ext cx="3446144" cy="23680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722"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050" spc="25" dirty="0">
                          <a:latin typeface="Microsoft Sans Serif"/>
                          <a:cs typeface="Microsoft Sans Serif"/>
                        </a:rPr>
                        <a:t>39,53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0970" marB="0">
                    <a:lnR w="79602">
                      <a:solidFill>
                        <a:srgbClr val="FFFFFF"/>
                      </a:solidFill>
                      <a:prstDash val="solid"/>
                    </a:lnR>
                    <a:lnB w="79602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050" spc="5" dirty="0">
                          <a:latin typeface="Microsoft Sans Serif"/>
                          <a:cs typeface="Microsoft Sans Serif"/>
                        </a:rPr>
                        <a:t>46,94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4620" marB="0">
                    <a:lnL w="79602">
                      <a:solidFill>
                        <a:srgbClr val="FFFFFF"/>
                      </a:solidFill>
                      <a:prstDash val="solid"/>
                    </a:lnL>
                    <a:lnR w="79602">
                      <a:solidFill>
                        <a:srgbClr val="FFFFFF"/>
                      </a:solidFill>
                      <a:prstDash val="solid"/>
                    </a:lnR>
                    <a:lnB w="79602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F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050" spc="5" dirty="0">
                          <a:latin typeface="Microsoft Sans Serif"/>
                          <a:cs typeface="Microsoft Sans Serif"/>
                        </a:rPr>
                        <a:t>77,95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6525" marB="0">
                    <a:lnL w="79602">
                      <a:solidFill>
                        <a:srgbClr val="FFFFFF"/>
                      </a:solidFill>
                      <a:prstDash val="solid"/>
                    </a:lnL>
                    <a:lnB w="79602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5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sz="1050" spc="25" dirty="0">
                          <a:latin typeface="Microsoft Sans Serif"/>
                          <a:cs typeface="Microsoft Sans Serif"/>
                        </a:rPr>
                        <a:t>9</a:t>
                      </a:r>
                      <a:r>
                        <a:rPr sz="105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20" dirty="0">
                          <a:latin typeface="Microsoft Sans Serif"/>
                          <a:cs typeface="Microsoft Sans Serif"/>
                        </a:rPr>
                        <a:t>000</a:t>
                      </a:r>
                      <a:r>
                        <a:rPr sz="105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20" dirty="0">
                          <a:latin typeface="Microsoft Sans Serif"/>
                          <a:cs typeface="Microsoft Sans Serif"/>
                        </a:rPr>
                        <a:t>zł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R w="79602">
                      <a:solidFill>
                        <a:srgbClr val="FFFFFF"/>
                      </a:solidFill>
                      <a:prstDash val="solid"/>
                    </a:lnR>
                    <a:lnT w="79602">
                      <a:solidFill>
                        <a:srgbClr val="FFFFFF"/>
                      </a:solidFill>
                      <a:prstDash val="solid"/>
                    </a:lnT>
                    <a:lnB w="79602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7665">
                        <a:lnSpc>
                          <a:spcPct val="100000"/>
                        </a:lnSpc>
                      </a:pPr>
                      <a:r>
                        <a:rPr sz="1050" spc="25" dirty="0">
                          <a:latin typeface="Microsoft Sans Serif"/>
                          <a:cs typeface="Microsoft Sans Serif"/>
                        </a:rPr>
                        <a:t>9</a:t>
                      </a:r>
                      <a:r>
                        <a:rPr sz="105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20" dirty="0">
                          <a:latin typeface="Microsoft Sans Serif"/>
                          <a:cs typeface="Microsoft Sans Serif"/>
                        </a:rPr>
                        <a:t>000</a:t>
                      </a:r>
                      <a:r>
                        <a:rPr sz="105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20" dirty="0">
                          <a:latin typeface="Microsoft Sans Serif"/>
                          <a:cs typeface="Microsoft Sans Serif"/>
                        </a:rPr>
                        <a:t>zł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L w="79602">
                      <a:solidFill>
                        <a:srgbClr val="FFFFFF"/>
                      </a:solidFill>
                      <a:prstDash val="solid"/>
                    </a:lnL>
                    <a:lnR w="79602">
                      <a:solidFill>
                        <a:srgbClr val="FFFFFF"/>
                      </a:solidFill>
                      <a:prstDash val="solid"/>
                    </a:lnR>
                    <a:lnT w="79602">
                      <a:solidFill>
                        <a:srgbClr val="FFFFFF"/>
                      </a:solidFill>
                      <a:prstDash val="solid"/>
                    </a:lnT>
                    <a:lnB w="79602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3980" algn="ctr">
                        <a:lnSpc>
                          <a:spcPct val="100000"/>
                        </a:lnSpc>
                      </a:pPr>
                      <a:r>
                        <a:rPr sz="1050" spc="25" dirty="0">
                          <a:latin typeface="Microsoft Sans Serif"/>
                          <a:cs typeface="Microsoft Sans Serif"/>
                        </a:rPr>
                        <a:t>9</a:t>
                      </a:r>
                      <a:r>
                        <a:rPr sz="105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20" dirty="0">
                          <a:latin typeface="Microsoft Sans Serif"/>
                          <a:cs typeface="Microsoft Sans Serif"/>
                        </a:rPr>
                        <a:t>000</a:t>
                      </a:r>
                      <a:r>
                        <a:rPr sz="105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20" dirty="0">
                          <a:latin typeface="Microsoft Sans Serif"/>
                          <a:cs typeface="Microsoft Sans Serif"/>
                        </a:rPr>
                        <a:t>zł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L w="79602">
                      <a:solidFill>
                        <a:srgbClr val="FFFFFF"/>
                      </a:solidFill>
                      <a:prstDash val="solid"/>
                    </a:lnL>
                    <a:lnT w="79602">
                      <a:solidFill>
                        <a:srgbClr val="FFFFFF"/>
                      </a:solidFill>
                      <a:prstDash val="solid"/>
                    </a:lnT>
                    <a:lnB w="79602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2247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20" dirty="0">
                          <a:latin typeface="Microsoft Sans Serif"/>
                          <a:cs typeface="Microsoft Sans Serif"/>
                        </a:rPr>
                        <a:t>88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5" dirty="0">
                          <a:latin typeface="Microsoft Sans Serif"/>
                          <a:cs typeface="Microsoft Sans Serif"/>
                        </a:rPr>
                        <a:t>942,54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20" dirty="0">
                          <a:latin typeface="Microsoft Sans Serif"/>
                          <a:cs typeface="Microsoft Sans Serif"/>
                        </a:rPr>
                        <a:t>zł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R w="79602">
                      <a:solidFill>
                        <a:srgbClr val="FFFFFF"/>
                      </a:solidFill>
                      <a:prstDash val="solid"/>
                    </a:lnR>
                    <a:lnT w="79602">
                      <a:solidFill>
                        <a:srgbClr val="FFFFFF"/>
                      </a:solidFill>
                      <a:prstDash val="solid"/>
                    </a:lnT>
                    <a:lnB w="79602">
                      <a:solidFill>
                        <a:srgbClr val="FFFFFF"/>
                      </a:solidFill>
                      <a:prstDash val="solid"/>
                    </a:lnB>
                    <a:solidFill>
                      <a:srgbClr val="E4E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727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20" dirty="0">
                          <a:latin typeface="Microsoft Sans Serif"/>
                          <a:cs typeface="Microsoft Sans Serif"/>
                        </a:rPr>
                        <a:t>105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5" dirty="0">
                          <a:latin typeface="Microsoft Sans Serif"/>
                          <a:cs typeface="Microsoft Sans Serif"/>
                        </a:rPr>
                        <a:t>615,05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20" dirty="0">
                          <a:latin typeface="Microsoft Sans Serif"/>
                          <a:cs typeface="Microsoft Sans Serif"/>
                        </a:rPr>
                        <a:t>zł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79602">
                      <a:solidFill>
                        <a:srgbClr val="FFFFFF"/>
                      </a:solidFill>
                      <a:prstDash val="solid"/>
                    </a:lnL>
                    <a:lnR w="79602">
                      <a:solidFill>
                        <a:srgbClr val="FFFFFF"/>
                      </a:solidFill>
                      <a:prstDash val="solid"/>
                    </a:lnR>
                    <a:lnT w="79602">
                      <a:solidFill>
                        <a:srgbClr val="FFFFFF"/>
                      </a:solidFill>
                      <a:prstDash val="solid"/>
                    </a:lnT>
                    <a:lnB w="79602">
                      <a:solidFill>
                        <a:srgbClr val="FFFFFF"/>
                      </a:solidFill>
                      <a:prstDash val="solid"/>
                    </a:lnB>
                    <a:solidFill>
                      <a:srgbClr val="E4E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8419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20" dirty="0">
                          <a:latin typeface="Microsoft Sans Serif"/>
                          <a:cs typeface="Microsoft Sans Serif"/>
                        </a:rPr>
                        <a:t>175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5" dirty="0">
                          <a:latin typeface="Microsoft Sans Serif"/>
                          <a:cs typeface="Microsoft Sans Serif"/>
                        </a:rPr>
                        <a:t>387,58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20" dirty="0">
                          <a:latin typeface="Microsoft Sans Serif"/>
                          <a:cs typeface="Microsoft Sans Serif"/>
                        </a:rPr>
                        <a:t>zł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79602">
                      <a:solidFill>
                        <a:srgbClr val="FFFFFF"/>
                      </a:solidFill>
                      <a:prstDash val="solid"/>
                    </a:lnL>
                    <a:lnT w="79602">
                      <a:solidFill>
                        <a:srgbClr val="FFFFFF"/>
                      </a:solidFill>
                      <a:prstDash val="solid"/>
                    </a:lnT>
                    <a:lnB w="79602">
                      <a:solidFill>
                        <a:srgbClr val="FFFFFF"/>
                      </a:solidFill>
                      <a:prstDash val="solid"/>
                    </a:lnB>
                    <a:solidFill>
                      <a:srgbClr val="E4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022">
                <a:tc>
                  <a:txBody>
                    <a:bodyPr/>
                    <a:lstStyle/>
                    <a:p>
                      <a:pPr marR="224790" algn="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050" spc="20" dirty="0">
                          <a:latin typeface="Microsoft Sans Serif"/>
                          <a:cs typeface="Microsoft Sans Serif"/>
                        </a:rPr>
                        <a:t>88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5" dirty="0">
                          <a:latin typeface="Microsoft Sans Serif"/>
                          <a:cs typeface="Microsoft Sans Serif"/>
                        </a:rPr>
                        <a:t>942,54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20" dirty="0">
                          <a:latin typeface="Microsoft Sans Serif"/>
                          <a:cs typeface="Microsoft Sans Serif"/>
                        </a:rPr>
                        <a:t>zł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5575" marB="0">
                    <a:lnR w="79602">
                      <a:solidFill>
                        <a:srgbClr val="FFFFFF"/>
                      </a:solidFill>
                      <a:prstDash val="solid"/>
                    </a:lnR>
                    <a:lnT w="79602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4E6E7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050" spc="20" dirty="0">
                          <a:latin typeface="Microsoft Sans Serif"/>
                          <a:cs typeface="Microsoft Sans Serif"/>
                        </a:rPr>
                        <a:t>105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5" dirty="0">
                          <a:latin typeface="Microsoft Sans Serif"/>
                          <a:cs typeface="Microsoft Sans Serif"/>
                        </a:rPr>
                        <a:t>615,05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20" dirty="0">
                          <a:latin typeface="Microsoft Sans Serif"/>
                          <a:cs typeface="Microsoft Sans Serif"/>
                        </a:rPr>
                        <a:t>zł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5575" marB="0">
                    <a:lnL w="79602">
                      <a:solidFill>
                        <a:srgbClr val="FFFFFF"/>
                      </a:solidFill>
                      <a:prstDash val="solid"/>
                    </a:lnL>
                    <a:lnR w="79602">
                      <a:solidFill>
                        <a:srgbClr val="FFFFFF"/>
                      </a:solidFill>
                      <a:prstDash val="solid"/>
                    </a:lnR>
                    <a:lnT w="79602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4E6E7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050" spc="20" dirty="0">
                          <a:latin typeface="Microsoft Sans Serif"/>
                          <a:cs typeface="Microsoft Sans Serif"/>
                        </a:rPr>
                        <a:t>175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5" dirty="0">
                          <a:latin typeface="Microsoft Sans Serif"/>
                          <a:cs typeface="Microsoft Sans Serif"/>
                        </a:rPr>
                        <a:t>387,58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20" dirty="0">
                          <a:latin typeface="Microsoft Sans Serif"/>
                          <a:cs typeface="Microsoft Sans Serif"/>
                        </a:rPr>
                        <a:t>zł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5575" marB="0">
                    <a:lnL w="79602">
                      <a:solidFill>
                        <a:srgbClr val="FFFFFF"/>
                      </a:solidFill>
                      <a:prstDash val="solid"/>
                    </a:lnL>
                    <a:lnT w="79602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4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21">
                <a:tc>
                  <a:txBody>
                    <a:bodyPr/>
                    <a:lstStyle/>
                    <a:p>
                      <a:pPr marR="224790" algn="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050" spc="2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05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5" dirty="0">
                          <a:latin typeface="Microsoft Sans Serif"/>
                          <a:cs typeface="Microsoft Sans Serif"/>
                        </a:rPr>
                        <a:t>137,40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20" dirty="0">
                          <a:latin typeface="Microsoft Sans Serif"/>
                          <a:cs typeface="Microsoft Sans Serif"/>
                        </a:rPr>
                        <a:t>zł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0" marB="0">
                    <a:lnR w="79602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FBD58"/>
                    </a:solidFill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050" spc="2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05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5" dirty="0">
                          <a:latin typeface="Microsoft Sans Serif"/>
                          <a:cs typeface="Microsoft Sans Serif"/>
                        </a:rPr>
                        <a:t>350,60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20" dirty="0">
                          <a:latin typeface="Microsoft Sans Serif"/>
                          <a:cs typeface="Microsoft Sans Serif"/>
                        </a:rPr>
                        <a:t>zł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0" marB="0">
                    <a:lnL w="79602">
                      <a:solidFill>
                        <a:srgbClr val="FFFFFF"/>
                      </a:solidFill>
                      <a:prstDash val="solid"/>
                    </a:lnL>
                    <a:lnR w="79602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FBD58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050" spc="2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05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5" dirty="0">
                          <a:latin typeface="Microsoft Sans Serif"/>
                          <a:cs typeface="Microsoft Sans Serif"/>
                        </a:rPr>
                        <a:t>242,85</a:t>
                      </a:r>
                      <a:r>
                        <a:rPr sz="10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20" dirty="0">
                          <a:latin typeface="Microsoft Sans Serif"/>
                          <a:cs typeface="Microsoft Sans Serif"/>
                        </a:rPr>
                        <a:t>zł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0" marB="0">
                    <a:lnL w="79602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FBD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781" y="6694535"/>
            <a:ext cx="5026637" cy="20263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200" b="1" spc="10" dirty="0">
                <a:latin typeface="Arial"/>
                <a:cs typeface="Arial"/>
              </a:rPr>
              <a:t>Więcej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informacji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35" dirty="0">
                <a:latin typeface="Arial"/>
                <a:cs typeface="Arial"/>
              </a:rPr>
              <a:t>dostępne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na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stronach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internetowych:</a:t>
            </a:r>
            <a:endParaRPr sz="1200" dirty="0">
              <a:latin typeface="Arial"/>
              <a:cs typeface="Arial"/>
            </a:endParaRPr>
          </a:p>
          <a:p>
            <a:pPr marL="883285" marR="875665" algn="ctr">
              <a:lnSpc>
                <a:spcPct val="168600"/>
              </a:lnSpc>
              <a:spcBef>
                <a:spcPts val="585"/>
              </a:spcBef>
            </a:pPr>
            <a:r>
              <a:rPr sz="1200" spc="25" dirty="0">
                <a:latin typeface="Microsoft Sans Serif"/>
                <a:cs typeface="Microsoft Sans Serif"/>
              </a:rPr>
              <a:t>https://mieszkanialokatorskie.pl/ 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5" dirty="0">
                <a:latin typeface="Microsoft Sans Serif"/>
                <a:cs typeface="Microsoft Sans Serif"/>
              </a:rPr>
              <a:t>h</a:t>
            </a:r>
            <a:r>
              <a:rPr sz="1200" spc="110" dirty="0">
                <a:latin typeface="Microsoft Sans Serif"/>
                <a:cs typeface="Microsoft Sans Serif"/>
              </a:rPr>
              <a:t>tt</a:t>
            </a:r>
            <a:r>
              <a:rPr sz="1200" spc="55" dirty="0">
                <a:latin typeface="Microsoft Sans Serif"/>
                <a:cs typeface="Microsoft Sans Serif"/>
              </a:rPr>
              <a:t>p</a:t>
            </a:r>
            <a:r>
              <a:rPr sz="1200" spc="-55" dirty="0">
                <a:latin typeface="Microsoft Sans Serif"/>
                <a:cs typeface="Microsoft Sans Serif"/>
              </a:rPr>
              <a:t>s</a:t>
            </a:r>
            <a:r>
              <a:rPr sz="1200" spc="-90" dirty="0">
                <a:latin typeface="Microsoft Sans Serif"/>
                <a:cs typeface="Microsoft Sans Serif"/>
              </a:rPr>
              <a:t>:</a:t>
            </a:r>
            <a:r>
              <a:rPr sz="1200" spc="225" dirty="0">
                <a:latin typeface="Microsoft Sans Serif"/>
                <a:cs typeface="Microsoft Sans Serif"/>
              </a:rPr>
              <a:t>//</a:t>
            </a:r>
            <a:r>
              <a:rPr sz="1200" spc="-5" dirty="0">
                <a:latin typeface="Microsoft Sans Serif"/>
                <a:cs typeface="Microsoft Sans Serif"/>
              </a:rPr>
              <a:t>www</a:t>
            </a:r>
            <a:r>
              <a:rPr sz="1200" spc="-90" dirty="0">
                <a:latin typeface="Microsoft Sans Serif"/>
                <a:cs typeface="Microsoft Sans Serif"/>
              </a:rPr>
              <a:t>.</a:t>
            </a:r>
            <a:r>
              <a:rPr sz="1200" spc="-55" dirty="0">
                <a:latin typeface="Microsoft Sans Serif"/>
                <a:cs typeface="Microsoft Sans Serif"/>
              </a:rPr>
              <a:t>s</a:t>
            </a:r>
            <a:r>
              <a:rPr sz="1200" spc="55" dirty="0">
                <a:latin typeface="Microsoft Sans Serif"/>
                <a:cs typeface="Microsoft Sans Serif"/>
              </a:rPr>
              <a:t>md</a:t>
            </a:r>
            <a:r>
              <a:rPr sz="1200" spc="25" dirty="0">
                <a:latin typeface="Microsoft Sans Serif"/>
                <a:cs typeface="Microsoft Sans Serif"/>
              </a:rPr>
              <a:t>e</a:t>
            </a:r>
            <a:r>
              <a:rPr sz="1200" spc="55" dirty="0">
                <a:latin typeface="Microsoft Sans Serif"/>
                <a:cs typeface="Microsoft Sans Serif"/>
              </a:rPr>
              <a:t>b</a:t>
            </a:r>
            <a:r>
              <a:rPr sz="1200" spc="-30" dirty="0">
                <a:latin typeface="Microsoft Sans Serif"/>
                <a:cs typeface="Microsoft Sans Serif"/>
              </a:rPr>
              <a:t>i</a:t>
            </a:r>
            <a:r>
              <a:rPr sz="1200" spc="5" dirty="0">
                <a:latin typeface="Microsoft Sans Serif"/>
                <a:cs typeface="Microsoft Sans Serif"/>
              </a:rPr>
              <a:t>n</a:t>
            </a:r>
            <a:r>
              <a:rPr sz="1200" spc="-35" dirty="0">
                <a:latin typeface="Microsoft Sans Serif"/>
                <a:cs typeface="Microsoft Sans Serif"/>
              </a:rPr>
              <a:t>a</a:t>
            </a:r>
            <a:r>
              <a:rPr sz="1200" spc="-90" dirty="0">
                <a:latin typeface="Microsoft Sans Serif"/>
                <a:cs typeface="Microsoft Sans Serif"/>
              </a:rPr>
              <a:t>.</a:t>
            </a:r>
            <a:r>
              <a:rPr sz="1200" spc="55" dirty="0">
                <a:latin typeface="Microsoft Sans Serif"/>
                <a:cs typeface="Microsoft Sans Serif"/>
              </a:rPr>
              <a:t>po</a:t>
            </a:r>
            <a:r>
              <a:rPr sz="1200" spc="-35" dirty="0">
                <a:latin typeface="Microsoft Sans Serif"/>
                <a:cs typeface="Microsoft Sans Serif"/>
              </a:rPr>
              <a:t>z</a:t>
            </a:r>
            <a:r>
              <a:rPr sz="1200" spc="5" dirty="0">
                <a:latin typeface="Microsoft Sans Serif"/>
                <a:cs typeface="Microsoft Sans Serif"/>
              </a:rPr>
              <a:t>n</a:t>
            </a:r>
            <a:r>
              <a:rPr sz="1200" spc="-35" dirty="0">
                <a:latin typeface="Microsoft Sans Serif"/>
                <a:cs typeface="Microsoft Sans Serif"/>
              </a:rPr>
              <a:t>a</a:t>
            </a:r>
            <a:r>
              <a:rPr sz="1200" spc="5" dirty="0">
                <a:latin typeface="Microsoft Sans Serif"/>
                <a:cs typeface="Microsoft Sans Serif"/>
              </a:rPr>
              <a:t>n</a:t>
            </a:r>
            <a:r>
              <a:rPr sz="1200" spc="-90" dirty="0">
                <a:latin typeface="Microsoft Sans Serif"/>
                <a:cs typeface="Microsoft Sans Serif"/>
              </a:rPr>
              <a:t>.</a:t>
            </a:r>
            <a:r>
              <a:rPr sz="1200" spc="55" dirty="0">
                <a:latin typeface="Microsoft Sans Serif"/>
                <a:cs typeface="Microsoft Sans Serif"/>
              </a:rPr>
              <a:t>p</a:t>
            </a:r>
            <a:r>
              <a:rPr sz="1200" spc="-30" dirty="0">
                <a:latin typeface="Microsoft Sans Serif"/>
                <a:cs typeface="Microsoft Sans Serif"/>
              </a:rPr>
              <a:t>l</a:t>
            </a:r>
            <a:r>
              <a:rPr sz="1200" spc="229" dirty="0">
                <a:latin typeface="Microsoft Sans Serif"/>
                <a:cs typeface="Microsoft Sans Serif"/>
              </a:rPr>
              <a:t>/</a:t>
            </a:r>
            <a:endParaRPr lang="pl-PL" sz="1200" spc="229" dirty="0">
              <a:latin typeface="Microsoft Sans Serif"/>
              <a:cs typeface="Microsoft Sans Serif"/>
            </a:endParaRPr>
          </a:p>
          <a:p>
            <a:pPr marL="883285" marR="875665" algn="ctr">
              <a:lnSpc>
                <a:spcPct val="168600"/>
              </a:lnSpc>
              <a:spcBef>
                <a:spcPts val="585"/>
              </a:spcBef>
            </a:pPr>
            <a:r>
              <a:rPr lang="pl-PL" sz="1200" b="1" spc="10" dirty="0">
                <a:latin typeface="Arial"/>
                <a:cs typeface="Arial"/>
              </a:rPr>
              <a:t>Lub pod numerem telefonu</a:t>
            </a:r>
            <a:r>
              <a:rPr lang="pl-PL" sz="1200" b="1" spc="20" dirty="0">
                <a:latin typeface="Arial"/>
                <a:cs typeface="Arial"/>
              </a:rPr>
              <a:t>:</a:t>
            </a:r>
            <a:endParaRPr lang="pl-PL" sz="1200" b="1" spc="2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3285" marR="875665" algn="ctr">
              <a:lnSpc>
                <a:spcPct val="168600"/>
              </a:lnSpc>
              <a:spcBef>
                <a:spcPts val="585"/>
              </a:spcBef>
            </a:pPr>
            <a:r>
              <a:rPr lang="pl-PL" sz="1200" spc="229" dirty="0">
                <a:latin typeface="Microsoft Sans Serif"/>
                <a:cs typeface="Microsoft Sans Serif"/>
              </a:rPr>
              <a:t>518 992 240</a:t>
            </a:r>
          </a:p>
          <a:p>
            <a:pPr marL="883285" marR="875665" algn="ctr">
              <a:lnSpc>
                <a:spcPct val="168600"/>
              </a:lnSpc>
              <a:spcBef>
                <a:spcPts val="585"/>
              </a:spcBef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1125" y="2055771"/>
            <a:ext cx="6529070" cy="0"/>
          </a:xfrm>
          <a:custGeom>
            <a:avLst/>
            <a:gdLst/>
            <a:ahLst/>
            <a:cxnLst/>
            <a:rect l="l" t="t" r="r" b="b"/>
            <a:pathLst>
              <a:path w="6529070">
                <a:moveTo>
                  <a:pt x="0" y="0"/>
                </a:moveTo>
                <a:lnTo>
                  <a:pt x="6528784" y="0"/>
                </a:lnTo>
              </a:path>
            </a:pathLst>
          </a:custGeom>
          <a:ln w="9517">
            <a:solidFill>
              <a:srgbClr val="983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95"/>
              </a:spcBef>
            </a:pPr>
            <a:r>
              <a:rPr spc="100" dirty="0"/>
              <a:t>SPÓŁDZIELNIA</a:t>
            </a:r>
            <a:r>
              <a:rPr spc="110" dirty="0"/>
              <a:t> </a:t>
            </a:r>
            <a:r>
              <a:rPr spc="65" dirty="0"/>
              <a:t>MIESZKANIOWA</a:t>
            </a:r>
            <a:r>
              <a:rPr spc="110" dirty="0"/>
              <a:t> </a:t>
            </a:r>
            <a:r>
              <a:rPr spc="65" dirty="0"/>
              <a:t>DĘBINA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4598" y="6167203"/>
            <a:ext cx="600900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10" dirty="0">
                <a:latin typeface="Microsoft Sans Serif"/>
                <a:cs typeface="Microsoft Sans Serif"/>
              </a:rPr>
              <a:t>*przykładowa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wizualizacja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20" dirty="0">
                <a:latin typeface="Microsoft Sans Serif"/>
                <a:cs typeface="Microsoft Sans Serif"/>
              </a:rPr>
              <a:t>jednego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z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5" dirty="0">
                <a:latin typeface="Microsoft Sans Serif"/>
                <a:cs typeface="Microsoft Sans Serif"/>
              </a:rPr>
              <a:t>powstających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w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ramach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20" dirty="0">
                <a:latin typeface="Microsoft Sans Serif"/>
                <a:cs typeface="Microsoft Sans Serif"/>
              </a:rPr>
              <a:t>programu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Mieszkań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15" dirty="0">
                <a:latin typeface="Microsoft Sans Serif"/>
                <a:cs typeface="Microsoft Sans Serif"/>
              </a:rPr>
              <a:t>Lokatorskich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25" dirty="0">
                <a:latin typeface="Microsoft Sans Serif"/>
                <a:cs typeface="Microsoft Sans Serif"/>
              </a:rPr>
              <a:t>projektów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8570" y="8822892"/>
            <a:ext cx="1779679" cy="3616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705</Words>
  <Application>Microsoft Office PowerPoint</Application>
  <PresentationFormat>Niestandardowy</PresentationFormat>
  <Paragraphs>92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Microsoft Sans Serif</vt:lpstr>
      <vt:lpstr>Times New Roman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SPÓŁDZIELNIA MIESZKANIOWA DĘBINA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Martyna Raczkowska</dc:creator>
  <cp:lastModifiedBy>SM Dębina | Marek Szymański</cp:lastModifiedBy>
  <cp:revision>1</cp:revision>
  <cp:lastPrinted>2022-06-09T09:01:35Z</cp:lastPrinted>
  <dcterms:created xsi:type="dcterms:W3CDTF">2022-06-02T08:41:55Z</dcterms:created>
  <dcterms:modified xsi:type="dcterms:W3CDTF">2022-06-09T09:12:39Z</dcterms:modified>
</cp:coreProperties>
</file>